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75" r:id="rId2"/>
    <p:sldId id="295" r:id="rId3"/>
    <p:sldId id="297" r:id="rId4"/>
    <p:sldId id="276" r:id="rId5"/>
    <p:sldId id="260" r:id="rId6"/>
    <p:sldId id="264" r:id="rId7"/>
    <p:sldId id="257" r:id="rId8"/>
    <p:sldId id="258" r:id="rId9"/>
    <p:sldId id="259" r:id="rId10"/>
    <p:sldId id="339" r:id="rId11"/>
    <p:sldId id="342" r:id="rId12"/>
    <p:sldId id="355" r:id="rId13"/>
    <p:sldId id="356" r:id="rId14"/>
    <p:sldId id="375" r:id="rId15"/>
    <p:sldId id="362"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08" autoAdjust="0"/>
    <p:restoredTop sz="86496" autoAdjust="0"/>
  </p:normalViewPr>
  <p:slideViewPr>
    <p:cSldViewPr>
      <p:cViewPr>
        <p:scale>
          <a:sx n="100" d="100"/>
          <a:sy n="100" d="100"/>
        </p:scale>
        <p:origin x="-864" y="216"/>
      </p:cViewPr>
      <p:guideLst>
        <p:guide orient="horz" pos="2160"/>
        <p:guide pos="2880"/>
      </p:guideLst>
    </p:cSldViewPr>
  </p:slideViewPr>
  <p:notesTextViewPr>
    <p:cViewPr>
      <p:scale>
        <a:sx n="1" d="1"/>
        <a:sy n="1" d="1"/>
      </p:scale>
      <p:origin x="0" y="0"/>
    </p:cViewPr>
  </p:notesTextViewPr>
  <p:sorterViewPr>
    <p:cViewPr>
      <p:scale>
        <a:sx n="163" d="100"/>
        <a:sy n="163" d="100"/>
      </p:scale>
      <p:origin x="0" y="1200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743915E-3163-461C-BBDE-ACE693260B52}" type="datetimeFigureOut">
              <a:rPr lang="en-US" smtClean="0"/>
              <a:t>9/26/13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CF887A2-6329-4997-8AE4-2CB1B48D1EAC}" type="slidenum">
              <a:rPr lang="en-US" smtClean="0"/>
              <a:t>‹#›</a:t>
            </a:fld>
            <a:endParaRPr lang="en-US" dirty="0"/>
          </a:p>
        </p:txBody>
      </p:sp>
    </p:spTree>
    <p:extLst>
      <p:ext uri="{BB962C8B-B14F-4D97-AF65-F5344CB8AC3E}">
        <p14:creationId xmlns:p14="http://schemas.microsoft.com/office/powerpoint/2010/main" val="1914804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week for scores from the time you send it in.</a:t>
            </a:r>
          </a:p>
          <a:p>
            <a:endParaRPr lang="en-US" dirty="0" smtClean="0"/>
          </a:p>
          <a:p>
            <a:r>
              <a:rPr lang="en-US" dirty="0" smtClean="0"/>
              <a:t>Get </a:t>
            </a:r>
            <a:r>
              <a:rPr lang="en-US" dirty="0" err="1" smtClean="0"/>
              <a:t>Munis</a:t>
            </a:r>
            <a:r>
              <a:rPr lang="en-US" dirty="0" smtClean="0"/>
              <a:t> Employee ID from Terry</a:t>
            </a:r>
          </a:p>
          <a:p>
            <a:endParaRPr lang="en-US" dirty="0" smtClean="0"/>
          </a:p>
          <a:p>
            <a:r>
              <a:rPr lang="en-US" dirty="0" smtClean="0"/>
              <a:t>Discovery Ed is replacing core K-12 and</a:t>
            </a:r>
            <a:r>
              <a:rPr lang="en-US" baseline="0" dirty="0" smtClean="0"/>
              <a:t> FAIR</a:t>
            </a:r>
          </a:p>
          <a:p>
            <a:endParaRPr lang="en-US" baseline="0" dirty="0" smtClean="0"/>
          </a:p>
          <a:p>
            <a:r>
              <a:rPr lang="en-US" baseline="0" dirty="0" smtClean="0"/>
              <a:t>This training will be a snap shot of what we need now.</a:t>
            </a:r>
          </a:p>
          <a:p>
            <a:r>
              <a:rPr lang="en-US" baseline="0" dirty="0" smtClean="0"/>
              <a:t/>
            </a:r>
            <a:br>
              <a:rPr lang="en-US" baseline="0" dirty="0" smtClean="0"/>
            </a:br>
            <a:r>
              <a:rPr lang="en-US" baseline="0" dirty="0" smtClean="0"/>
              <a:t>There will be further training later about how to pull data.</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CF887A2-6329-4997-8AE4-2CB1B48D1EAC}" type="slidenum">
              <a:rPr lang="en-US" smtClean="0"/>
              <a:t>1</a:t>
            </a:fld>
            <a:endParaRPr lang="en-US" dirty="0"/>
          </a:p>
        </p:txBody>
      </p:sp>
    </p:spTree>
    <p:extLst>
      <p:ext uri="{BB962C8B-B14F-4D97-AF65-F5344CB8AC3E}">
        <p14:creationId xmlns:p14="http://schemas.microsoft.com/office/powerpoint/2010/main" val="2328085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a:t>
            </a:r>
            <a:r>
              <a:rPr lang="en-US" baseline="0" dirty="0" smtClean="0"/>
              <a:t> at these assessments.  What information about your students would you get from each of these?</a:t>
            </a:r>
          </a:p>
          <a:p>
            <a:r>
              <a:rPr lang="en-US" baseline="0" dirty="0" smtClean="0"/>
              <a:t>Summative assessment practices measure what was learned</a:t>
            </a:r>
          </a:p>
          <a:p>
            <a:r>
              <a:rPr lang="en-US" baseline="0" dirty="0" smtClean="0"/>
              <a:t>Formative assessment practices guide instruction and progress monitor</a:t>
            </a:r>
          </a:p>
          <a:p>
            <a:endParaRPr lang="en-US" dirty="0"/>
          </a:p>
        </p:txBody>
      </p:sp>
      <p:sp>
        <p:nvSpPr>
          <p:cNvPr id="4" name="Slide Number Placeholder 3"/>
          <p:cNvSpPr>
            <a:spLocks noGrp="1"/>
          </p:cNvSpPr>
          <p:nvPr>
            <p:ph type="sldNum" sz="quarter" idx="10"/>
          </p:nvPr>
        </p:nvSpPr>
        <p:spPr/>
        <p:txBody>
          <a:bodyPr/>
          <a:lstStyle/>
          <a:p>
            <a:fld id="{ECF887A2-6329-4997-8AE4-2CB1B48D1EAC}" type="slidenum">
              <a:rPr lang="en-US" smtClean="0"/>
              <a:t>10</a:t>
            </a:fld>
            <a:endParaRPr lang="en-US" dirty="0"/>
          </a:p>
        </p:txBody>
      </p:sp>
    </p:spTree>
    <p:extLst>
      <p:ext uri="{BB962C8B-B14F-4D97-AF65-F5344CB8AC3E}">
        <p14:creationId xmlns:p14="http://schemas.microsoft.com/office/powerpoint/2010/main" val="1903822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 is a comprehensive tool that can provide you a</a:t>
            </a:r>
            <a:r>
              <a:rPr lang="en-US" baseline="0" dirty="0" smtClean="0"/>
              <a:t> great deal of information related to how your students as a whole and as an individual are doing in the learning.  The tool also provides resources that can be used for instruction including small group or individual learning.   However, </a:t>
            </a:r>
            <a:r>
              <a:rPr lang="en-US" b="1" u="sng" baseline="0" dirty="0" smtClean="0"/>
              <a:t>this will be a journey.</a:t>
            </a:r>
            <a:r>
              <a:rPr lang="en-US" baseline="0" dirty="0" smtClean="0"/>
              <a:t>  It will take us several months perhaps two years for us to know all that can be used once you are proficient with DE. </a:t>
            </a:r>
            <a:endParaRPr lang="en-US" dirty="0" smtClean="0"/>
          </a:p>
          <a:p>
            <a:endParaRPr lang="en-US" dirty="0" smtClean="0"/>
          </a:p>
          <a:p>
            <a:r>
              <a:rPr lang="en-US" dirty="0" smtClean="0"/>
              <a:t>Items that look</a:t>
            </a:r>
            <a:r>
              <a:rPr lang="en-US" baseline="0" dirty="0" smtClean="0"/>
              <a:t> at content you taught and you haven’t taught.  Over time, you will find ways to use all of this information to help you help students growth from where they come to you.  It will also provide you useful information that can be used to guide instruction and to have professional conversations with colleagues on your team and within your school to ensure you have what you need to make the right decisions.</a:t>
            </a:r>
          </a:p>
          <a:p>
            <a:endParaRPr lang="en-US" baseline="0" dirty="0" smtClean="0"/>
          </a:p>
          <a:p>
            <a:r>
              <a:rPr lang="en-US" baseline="0" dirty="0" smtClean="0"/>
              <a:t>As we begin our journey, we are using the benchmark assessments.  Some of you will want more information since benchmarks are broad measuring several standards with fewer questions per standard.  You will want more information per standard.  This is something DE will be able to provide.  However, that will be addressed at a future training.  </a:t>
            </a:r>
          </a:p>
        </p:txBody>
      </p:sp>
      <p:sp>
        <p:nvSpPr>
          <p:cNvPr id="4" name="Slide Number Placeholder 3"/>
          <p:cNvSpPr>
            <a:spLocks noGrp="1"/>
          </p:cNvSpPr>
          <p:nvPr>
            <p:ph type="sldNum" sz="quarter" idx="10"/>
          </p:nvPr>
        </p:nvSpPr>
        <p:spPr/>
        <p:txBody>
          <a:bodyPr/>
          <a:lstStyle/>
          <a:p>
            <a:fld id="{ECF887A2-6329-4997-8AE4-2CB1B48D1EAC}" type="slidenum">
              <a:rPr lang="en-US" smtClean="0"/>
              <a:t>11</a:t>
            </a:fld>
            <a:endParaRPr lang="en-US" dirty="0"/>
          </a:p>
        </p:txBody>
      </p:sp>
    </p:spTree>
    <p:extLst>
      <p:ext uri="{BB962C8B-B14F-4D97-AF65-F5344CB8AC3E}">
        <p14:creationId xmlns:p14="http://schemas.microsoft.com/office/powerpoint/2010/main" val="794655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our PLC focus needs to be.</a:t>
            </a:r>
            <a:endParaRPr lang="en-US" dirty="0"/>
          </a:p>
        </p:txBody>
      </p:sp>
      <p:sp>
        <p:nvSpPr>
          <p:cNvPr id="4" name="Slide Number Placeholder 3"/>
          <p:cNvSpPr>
            <a:spLocks noGrp="1"/>
          </p:cNvSpPr>
          <p:nvPr>
            <p:ph type="sldNum" sz="quarter" idx="10"/>
          </p:nvPr>
        </p:nvSpPr>
        <p:spPr/>
        <p:txBody>
          <a:bodyPr/>
          <a:lstStyle/>
          <a:p>
            <a:fld id="{ECF887A2-6329-4997-8AE4-2CB1B48D1EAC}" type="slidenum">
              <a:rPr lang="en-US" smtClean="0"/>
              <a:t>12</a:t>
            </a:fld>
            <a:endParaRPr lang="en-US" dirty="0"/>
          </a:p>
        </p:txBody>
      </p:sp>
    </p:spTree>
    <p:extLst>
      <p:ext uri="{BB962C8B-B14F-4D97-AF65-F5344CB8AC3E}">
        <p14:creationId xmlns:p14="http://schemas.microsoft.com/office/powerpoint/2010/main" val="350219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progression describes the sequence of increasing sophistication in understanding and skill within an area of study.  The diagram illustrates how the domains are distributed across the Common Core State Standards for Mathematics.</a:t>
            </a:r>
            <a:endParaRPr lang="en-US" dirty="0"/>
          </a:p>
        </p:txBody>
      </p:sp>
      <p:sp>
        <p:nvSpPr>
          <p:cNvPr id="4" name="Slide Number Placeholder 3"/>
          <p:cNvSpPr>
            <a:spLocks noGrp="1"/>
          </p:cNvSpPr>
          <p:nvPr>
            <p:ph type="sldNum" sz="quarter" idx="10"/>
          </p:nvPr>
        </p:nvSpPr>
        <p:spPr/>
        <p:txBody>
          <a:bodyPr/>
          <a:lstStyle/>
          <a:p>
            <a:fld id="{ECF887A2-6329-4997-8AE4-2CB1B48D1EAC}" type="slidenum">
              <a:rPr lang="en-US" smtClean="0"/>
              <a:t>13</a:t>
            </a:fld>
            <a:endParaRPr lang="en-US"/>
          </a:p>
        </p:txBody>
      </p:sp>
    </p:spTree>
    <p:extLst>
      <p:ext uri="{BB962C8B-B14F-4D97-AF65-F5344CB8AC3E}">
        <p14:creationId xmlns:p14="http://schemas.microsoft.com/office/powerpoint/2010/main" val="2561475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F887A2-6329-4997-8AE4-2CB1B48D1EAC}" type="slidenum">
              <a:rPr lang="en-US" smtClean="0"/>
              <a:t>15</a:t>
            </a:fld>
            <a:endParaRPr lang="en-US" dirty="0"/>
          </a:p>
        </p:txBody>
      </p:sp>
    </p:spTree>
    <p:extLst>
      <p:ext uri="{BB962C8B-B14F-4D97-AF65-F5344CB8AC3E}">
        <p14:creationId xmlns:p14="http://schemas.microsoft.com/office/powerpoint/2010/main" val="2564595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that all programs support and align with our district initiatives. We are developing and supporting our people. We will  build a professional growth system to elevate and improve the teaching profession. In order for teaching practices and student outcomes to improve, teachers have to play a main role in holding their colleagues responsible and helping them get better.</a:t>
            </a:r>
          </a:p>
          <a:p>
            <a:endParaRPr lang="en-US" dirty="0"/>
          </a:p>
          <a:p>
            <a:r>
              <a:rPr lang="en-US" dirty="0"/>
              <a:t>And it is not just about individual success. It’s about team success. That’s why we are committed to building strong professional learning communities. </a:t>
            </a:r>
          </a:p>
          <a:p>
            <a:endParaRPr lang="en-US" dirty="0"/>
          </a:p>
          <a:p>
            <a:r>
              <a:rPr lang="en-US" u="none" dirty="0" smtClean="0"/>
              <a:t>Our district is implementing </a:t>
            </a:r>
            <a:r>
              <a:rPr lang="en-US" u="none" baseline="0" dirty="0" smtClean="0"/>
              <a:t>CCSS. </a:t>
            </a:r>
            <a:r>
              <a:rPr lang="en-US" dirty="0"/>
              <a:t>The bottom line is that a well-trained and highly supported work force will better be able to serve our students and provide the interventions and guidance students need to be successful.</a:t>
            </a:r>
            <a:endParaRPr lang="en-US" u="none" dirty="0" smtClean="0"/>
          </a:p>
          <a:p>
            <a:endParaRPr lang="en-US" u="none" dirty="0" smtClean="0"/>
          </a:p>
        </p:txBody>
      </p:sp>
      <p:sp>
        <p:nvSpPr>
          <p:cNvPr id="4" name="Slide Number Placeholder 3"/>
          <p:cNvSpPr>
            <a:spLocks noGrp="1"/>
          </p:cNvSpPr>
          <p:nvPr>
            <p:ph type="sldNum" sz="quarter" idx="10"/>
          </p:nvPr>
        </p:nvSpPr>
        <p:spPr/>
        <p:txBody>
          <a:bodyPr/>
          <a:lstStyle/>
          <a:p>
            <a:fld id="{17B10797-31E3-4B42-B14A-72BEA3FB572B}" type="slidenum">
              <a:rPr lang="en-US" smtClean="0"/>
              <a:pPr/>
              <a:t>2</a:t>
            </a:fld>
            <a:endParaRPr lang="en-US" dirty="0"/>
          </a:p>
        </p:txBody>
      </p:sp>
    </p:spTree>
    <p:extLst>
      <p:ext uri="{BB962C8B-B14F-4D97-AF65-F5344CB8AC3E}">
        <p14:creationId xmlns:p14="http://schemas.microsoft.com/office/powerpoint/2010/main" val="4237824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F887A2-6329-4997-8AE4-2CB1B48D1EAC}" type="slidenum">
              <a:rPr lang="en-US" smtClean="0"/>
              <a:t>3</a:t>
            </a:fld>
            <a:endParaRPr lang="en-US" dirty="0"/>
          </a:p>
        </p:txBody>
      </p:sp>
    </p:spTree>
    <p:extLst>
      <p:ext uri="{BB962C8B-B14F-4D97-AF65-F5344CB8AC3E}">
        <p14:creationId xmlns:p14="http://schemas.microsoft.com/office/powerpoint/2010/main" val="1588781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purpose</a:t>
            </a:r>
            <a:r>
              <a:rPr lang="en-US" baseline="0" dirty="0" smtClean="0"/>
              <a:t> and how it connects to the district initiatives.  </a:t>
            </a:r>
          </a:p>
          <a:p>
            <a:endParaRPr lang="en-US" baseline="0" dirty="0" smtClean="0"/>
          </a:p>
          <a:p>
            <a:r>
              <a:rPr lang="en-US" dirty="0" smtClean="0"/>
              <a:t>We</a:t>
            </a:r>
            <a:r>
              <a:rPr lang="en-US" baseline="0" dirty="0" smtClean="0"/>
              <a:t> don’t expect to see 100% mastery.  </a:t>
            </a:r>
          </a:p>
          <a:p>
            <a:endParaRPr lang="en-US" baseline="0" dirty="0" smtClean="0"/>
          </a:p>
          <a:p>
            <a:r>
              <a:rPr lang="en-US" baseline="0" dirty="0" smtClean="0"/>
              <a:t>The focus is on Growth for all kids.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CF887A2-6329-4997-8AE4-2CB1B48D1EAC}" type="slidenum">
              <a:rPr lang="en-US" smtClean="0"/>
              <a:t>4</a:t>
            </a:fld>
            <a:endParaRPr lang="en-US" dirty="0"/>
          </a:p>
        </p:txBody>
      </p:sp>
    </p:spTree>
    <p:extLst>
      <p:ext uri="{BB962C8B-B14F-4D97-AF65-F5344CB8AC3E}">
        <p14:creationId xmlns:p14="http://schemas.microsoft.com/office/powerpoint/2010/main" val="356182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three key audiences to assessments.  Each is important and serves a specific function.  Lets looks</a:t>
            </a:r>
            <a:r>
              <a:rPr lang="en-US" baseline="0" dirty="0" smtClean="0"/>
              <a:t> at the differences between each.</a:t>
            </a:r>
            <a:endParaRPr lang="en-US" dirty="0"/>
          </a:p>
        </p:txBody>
      </p:sp>
      <p:sp>
        <p:nvSpPr>
          <p:cNvPr id="4" name="Slide Number Placeholder 3"/>
          <p:cNvSpPr>
            <a:spLocks noGrp="1"/>
          </p:cNvSpPr>
          <p:nvPr>
            <p:ph type="sldNum" sz="quarter" idx="10"/>
          </p:nvPr>
        </p:nvSpPr>
        <p:spPr/>
        <p:txBody>
          <a:bodyPr/>
          <a:lstStyle/>
          <a:p>
            <a:fld id="{ECF887A2-6329-4997-8AE4-2CB1B48D1EAC}" type="slidenum">
              <a:rPr lang="en-US" smtClean="0"/>
              <a:t>5</a:t>
            </a:fld>
            <a:endParaRPr lang="en-US" dirty="0"/>
          </a:p>
        </p:txBody>
      </p:sp>
    </p:spTree>
    <p:extLst>
      <p:ext uri="{BB962C8B-B14F-4D97-AF65-F5344CB8AC3E}">
        <p14:creationId xmlns:p14="http://schemas.microsoft.com/office/powerpoint/2010/main" val="3543834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slide.  The next slides will look at these</a:t>
            </a:r>
            <a:r>
              <a:rPr lang="en-US" baseline="0" dirty="0" smtClean="0"/>
              <a:t> types of audiences individually</a:t>
            </a:r>
            <a:r>
              <a:rPr lang="en-US" dirty="0" smtClean="0"/>
              <a:t> allowing us a deeper</a:t>
            </a:r>
            <a:r>
              <a:rPr lang="en-US" baseline="0" dirty="0" smtClean="0"/>
              <a:t> look.</a:t>
            </a:r>
            <a:endParaRPr lang="en-US" dirty="0"/>
          </a:p>
        </p:txBody>
      </p:sp>
      <p:sp>
        <p:nvSpPr>
          <p:cNvPr id="4" name="Slide Number Placeholder 3"/>
          <p:cNvSpPr>
            <a:spLocks noGrp="1"/>
          </p:cNvSpPr>
          <p:nvPr>
            <p:ph type="sldNum" sz="quarter" idx="10"/>
          </p:nvPr>
        </p:nvSpPr>
        <p:spPr/>
        <p:txBody>
          <a:bodyPr/>
          <a:lstStyle/>
          <a:p>
            <a:fld id="{ECF887A2-6329-4997-8AE4-2CB1B48D1EAC}" type="slidenum">
              <a:rPr lang="en-US" smtClean="0"/>
              <a:t>6</a:t>
            </a:fld>
            <a:endParaRPr lang="en-US" dirty="0"/>
          </a:p>
        </p:txBody>
      </p:sp>
    </p:spTree>
    <p:extLst>
      <p:ext uri="{BB962C8B-B14F-4D97-AF65-F5344CB8AC3E}">
        <p14:creationId xmlns:p14="http://schemas.microsoft.com/office/powerpoint/2010/main" val="3223692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big picture FCAT.  This is not the purpose of Disc. Ed.  </a:t>
            </a:r>
          </a:p>
          <a:p>
            <a:endParaRPr lang="en-US" dirty="0" smtClean="0"/>
          </a:p>
          <a:p>
            <a:r>
              <a:rPr lang="en-US" dirty="0" smtClean="0"/>
              <a:t>The Assessment</a:t>
            </a:r>
            <a:r>
              <a:rPr lang="en-US" baseline="0" dirty="0" smtClean="0"/>
              <a:t> Purpose for the Institutional Audience is the 30,000 foot view.  Think about looking at a football game from a blimp.  You can see the overall structure of the game but you cannot see the plays nor the players.  This level provides a look at the school as a whole and lets us know if our schools are as effective as they should be.  </a:t>
            </a:r>
          </a:p>
          <a:p>
            <a:endParaRPr lang="en-US" baseline="0" dirty="0" smtClean="0"/>
          </a:p>
          <a:p>
            <a:r>
              <a:rPr lang="en-US" baseline="0" dirty="0" smtClean="0"/>
              <a:t>Think of this type of assessment as the Final </a:t>
            </a:r>
            <a:r>
              <a:rPr lang="en-US" baseline="0" dirty="0" err="1" smtClean="0"/>
              <a:t>Superbowl</a:t>
            </a:r>
            <a:r>
              <a:rPr lang="en-US" baseline="0" dirty="0" smtClean="0"/>
              <a:t> Score.</a:t>
            </a:r>
            <a:endParaRPr lang="en-US" dirty="0"/>
          </a:p>
        </p:txBody>
      </p:sp>
      <p:sp>
        <p:nvSpPr>
          <p:cNvPr id="4" name="Slide Number Placeholder 3"/>
          <p:cNvSpPr>
            <a:spLocks noGrp="1"/>
          </p:cNvSpPr>
          <p:nvPr>
            <p:ph type="sldNum" sz="quarter" idx="10"/>
          </p:nvPr>
        </p:nvSpPr>
        <p:spPr/>
        <p:txBody>
          <a:bodyPr/>
          <a:lstStyle/>
          <a:p>
            <a:fld id="{ECF887A2-6329-4997-8AE4-2CB1B48D1EAC}" type="slidenum">
              <a:rPr lang="en-US" smtClean="0"/>
              <a:t>7</a:t>
            </a:fld>
            <a:endParaRPr lang="en-US" dirty="0"/>
          </a:p>
        </p:txBody>
      </p:sp>
    </p:spTree>
    <p:extLst>
      <p:ext uri="{BB962C8B-B14F-4D97-AF65-F5344CB8AC3E}">
        <p14:creationId xmlns:p14="http://schemas.microsoft.com/office/powerpoint/2010/main" val="4048831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a:r>
              <a:rPr lang="en-US" sz="1100" dirty="0" smtClean="0"/>
              <a:t>The Assessment</a:t>
            </a:r>
            <a:r>
              <a:rPr lang="en-US" sz="1100" baseline="0" dirty="0" smtClean="0"/>
              <a:t> Purpose for the School or Program Audience is the 1,000 foot view.  Think about looking at a football game from the press box.  You can see the plays of the game but you cannot see the players.  This level provides a look at the programs in the district or at the school.  It answers the questions of Which </a:t>
            </a:r>
            <a:r>
              <a:rPr lang="en-US" sz="1100" dirty="0"/>
              <a:t>standards are our students mastering or not mastering? And how might our programs be improved to promote greater student success?</a:t>
            </a:r>
          </a:p>
          <a:p>
            <a:pPr marL="0" lvl="1" defTabSz="931774"/>
            <a:endParaRPr lang="en-US" sz="1100" dirty="0"/>
          </a:p>
          <a:p>
            <a:pPr marL="0" lvl="1" defTabSz="931774"/>
            <a:r>
              <a:rPr lang="en-US" sz="1100" dirty="0"/>
              <a:t>This information is useful for a school to progress monitor school improvement goals.  It also provides useful information about programs implemented in the school or </a:t>
            </a:r>
            <a:r>
              <a:rPr lang="en-US" sz="1100" dirty="0" smtClean="0"/>
              <a:t>district</a:t>
            </a:r>
            <a:r>
              <a:rPr lang="en-US" sz="1100" baseline="0" dirty="0" smtClean="0"/>
              <a:t> tied to our district initiatives: PLCs and Leadership Team discussions.</a:t>
            </a:r>
          </a:p>
          <a:p>
            <a:pPr marL="0" lvl="1" defTabSz="931774"/>
            <a:endParaRPr lang="en-US" sz="1100" baseline="0" dirty="0" smtClean="0"/>
          </a:p>
          <a:p>
            <a:pPr marL="0" lvl="1" defTabSz="931774"/>
            <a:r>
              <a:rPr lang="en-US" sz="1100" dirty="0" smtClean="0"/>
              <a:t>This </a:t>
            </a:r>
            <a:r>
              <a:rPr lang="en-US" sz="1100" dirty="0"/>
              <a:t>will be our focus for today’s training.  </a:t>
            </a:r>
          </a:p>
          <a:p>
            <a:pPr marL="0" lvl="1" defTabSz="931774"/>
            <a:endParaRPr lang="en-US" sz="1100" dirty="0"/>
          </a:p>
          <a:p>
            <a:pPr defTabSz="931774"/>
            <a:endParaRPr lang="en-US" sz="1200" dirty="0"/>
          </a:p>
        </p:txBody>
      </p:sp>
      <p:sp>
        <p:nvSpPr>
          <p:cNvPr id="4" name="Slide Number Placeholder 3"/>
          <p:cNvSpPr>
            <a:spLocks noGrp="1"/>
          </p:cNvSpPr>
          <p:nvPr>
            <p:ph type="sldNum" sz="quarter" idx="10"/>
          </p:nvPr>
        </p:nvSpPr>
        <p:spPr/>
        <p:txBody>
          <a:bodyPr/>
          <a:lstStyle/>
          <a:p>
            <a:fld id="{ECF887A2-6329-4997-8AE4-2CB1B48D1EAC}" type="slidenum">
              <a:rPr lang="en-US" smtClean="0"/>
              <a:t>8</a:t>
            </a:fld>
            <a:endParaRPr lang="en-US" dirty="0"/>
          </a:p>
        </p:txBody>
      </p:sp>
    </p:spTree>
    <p:extLst>
      <p:ext uri="{BB962C8B-B14F-4D97-AF65-F5344CB8AC3E}">
        <p14:creationId xmlns:p14="http://schemas.microsoft.com/office/powerpoint/2010/main" val="2255151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a:defRPr/>
            </a:pPr>
            <a:r>
              <a:rPr lang="en-US" sz="1100" dirty="0" smtClean="0"/>
              <a:t>How does this fit in with PLC?  IRLA?  Curriculum</a:t>
            </a:r>
            <a:r>
              <a:rPr lang="en-US" sz="1100" baseline="0" dirty="0" smtClean="0"/>
              <a:t> unit maps?</a:t>
            </a:r>
            <a:endParaRPr lang="en-US" sz="1100" dirty="0" smtClean="0"/>
          </a:p>
          <a:p>
            <a:pPr marL="0" lvl="1" defTabSz="931774">
              <a:defRPr/>
            </a:pPr>
            <a:endParaRPr lang="en-US" sz="1100" dirty="0" smtClean="0"/>
          </a:p>
          <a:p>
            <a:pPr marL="0" lvl="1" defTabSz="931774">
              <a:defRPr/>
            </a:pPr>
            <a:r>
              <a:rPr lang="en-US" sz="1100" dirty="0" smtClean="0"/>
              <a:t>The Assessment</a:t>
            </a:r>
            <a:r>
              <a:rPr lang="en-US" sz="1100" baseline="0" dirty="0" smtClean="0"/>
              <a:t> Purpose for the Classroom Audience is the 10 foot view.  Think about looking at a football game as the coach on the field.  You can see the players and the interworking of the plays as they are implemented. This level provides continual look at each student.  It answers the questions of What </a:t>
            </a:r>
            <a:r>
              <a:rPr lang="en-US" sz="1100" dirty="0"/>
              <a:t>comes next in the learning? And how is each student doing on his or her journey up the scaffolding leading to each standard?</a:t>
            </a:r>
          </a:p>
          <a:p>
            <a:pPr marL="0" lvl="1" defTabSz="931774">
              <a:defRPr/>
            </a:pPr>
            <a:endParaRPr lang="en-US" sz="1100" dirty="0"/>
          </a:p>
          <a:p>
            <a:pPr marL="0" lvl="1" defTabSz="931774">
              <a:defRPr/>
            </a:pPr>
            <a:r>
              <a:rPr lang="en-US" sz="1100" dirty="0"/>
              <a:t>For this level, we would create a probe or mini assessment from the item bank within DE.  </a:t>
            </a:r>
            <a:r>
              <a:rPr lang="en-US" sz="1100" b="1" u="sng" dirty="0"/>
              <a:t>This will be our focus for a future </a:t>
            </a:r>
            <a:r>
              <a:rPr lang="en-US" sz="1100" b="1" u="sng" dirty="0" smtClean="0"/>
              <a:t>training.</a:t>
            </a:r>
            <a:endParaRPr lang="en-US" sz="1100" b="1" u="sng" dirty="0"/>
          </a:p>
          <a:p>
            <a:endParaRPr lang="en-US" b="1" u="sng" dirty="0"/>
          </a:p>
        </p:txBody>
      </p:sp>
      <p:sp>
        <p:nvSpPr>
          <p:cNvPr id="4" name="Slide Number Placeholder 3"/>
          <p:cNvSpPr>
            <a:spLocks noGrp="1"/>
          </p:cNvSpPr>
          <p:nvPr>
            <p:ph type="sldNum" sz="quarter" idx="10"/>
          </p:nvPr>
        </p:nvSpPr>
        <p:spPr/>
        <p:txBody>
          <a:bodyPr/>
          <a:lstStyle/>
          <a:p>
            <a:fld id="{ECF887A2-6329-4997-8AE4-2CB1B48D1EAC}" type="slidenum">
              <a:rPr lang="en-US" smtClean="0"/>
              <a:t>9</a:t>
            </a:fld>
            <a:endParaRPr lang="en-US" dirty="0"/>
          </a:p>
        </p:txBody>
      </p:sp>
    </p:spTree>
    <p:extLst>
      <p:ext uri="{BB962C8B-B14F-4D97-AF65-F5344CB8AC3E}">
        <p14:creationId xmlns:p14="http://schemas.microsoft.com/office/powerpoint/2010/main" val="1054629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70114E4-CE45-4DCF-9F1B-CF4BF6ECB488}" type="datetimeFigureOut">
              <a:rPr lang="en-US" smtClean="0"/>
              <a:t>9/26/13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7048D29-D232-47CE-9A35-8939FF32C443}"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114E4-CE45-4DCF-9F1B-CF4BF6ECB488}" type="datetimeFigureOut">
              <a:rPr lang="en-US" smtClean="0"/>
              <a:t>9/26/13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048D29-D232-47CE-9A35-8939FF32C44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114E4-CE45-4DCF-9F1B-CF4BF6ECB488}" type="datetimeFigureOut">
              <a:rPr lang="en-US" smtClean="0"/>
              <a:t>9/26/13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048D29-D232-47CE-9A35-8939FF32C44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0114E4-CE45-4DCF-9F1B-CF4BF6ECB488}" type="datetimeFigureOut">
              <a:rPr lang="en-US" smtClean="0"/>
              <a:t>9/26/13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048D29-D232-47CE-9A35-8939FF32C44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70114E4-CE45-4DCF-9F1B-CF4BF6ECB488}" type="datetimeFigureOut">
              <a:rPr lang="en-US" smtClean="0"/>
              <a:t>9/26/13</a:t>
            </a:fld>
            <a:endParaRPr lang="en-US" dirty="0"/>
          </a:p>
        </p:txBody>
      </p:sp>
      <p:sp>
        <p:nvSpPr>
          <p:cNvPr id="8" name="Slide Number Placeholder 7"/>
          <p:cNvSpPr>
            <a:spLocks noGrp="1"/>
          </p:cNvSpPr>
          <p:nvPr>
            <p:ph type="sldNum" sz="quarter" idx="11"/>
          </p:nvPr>
        </p:nvSpPr>
        <p:spPr/>
        <p:txBody>
          <a:bodyPr/>
          <a:lstStyle/>
          <a:p>
            <a:fld id="{57048D29-D232-47CE-9A35-8939FF32C443}"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0114E4-CE45-4DCF-9F1B-CF4BF6ECB488}" type="datetimeFigureOut">
              <a:rPr lang="en-US" smtClean="0"/>
              <a:t>9/26/13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048D29-D232-47CE-9A35-8939FF32C443}"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0114E4-CE45-4DCF-9F1B-CF4BF6ECB488}" type="datetimeFigureOut">
              <a:rPr lang="en-US" smtClean="0"/>
              <a:t>9/26/13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048D29-D232-47CE-9A35-8939FF32C443}"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0114E4-CE45-4DCF-9F1B-CF4BF6ECB488}" type="datetimeFigureOut">
              <a:rPr lang="en-US" smtClean="0"/>
              <a:t>9/26/13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048D29-D232-47CE-9A35-8939FF32C44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114E4-CE45-4DCF-9F1B-CF4BF6ECB488}" type="datetimeFigureOut">
              <a:rPr lang="en-US" smtClean="0"/>
              <a:t>9/26/13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048D29-D232-47CE-9A35-8939FF32C44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0114E4-CE45-4DCF-9F1B-CF4BF6ECB488}" type="datetimeFigureOut">
              <a:rPr lang="en-US" smtClean="0"/>
              <a:t>9/26/13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048D29-D232-47CE-9A35-8939FF32C443}"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0114E4-CE45-4DCF-9F1B-CF4BF6ECB488}" type="datetimeFigureOut">
              <a:rPr lang="en-US" smtClean="0"/>
              <a:t>9/26/13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7048D29-D232-47CE-9A35-8939FF32C443}" type="slidenum">
              <a:rPr lang="en-US" smtClean="0"/>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270114E4-CE45-4DCF-9F1B-CF4BF6ECB488}" type="datetimeFigureOut">
              <a:rPr lang="en-US" smtClean="0"/>
              <a:t>9/26/13</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57048D29-D232-47CE-9A35-8939FF32C443}" type="slidenum">
              <a:rPr lang="en-US" smtClean="0"/>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7620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lstStyle/>
          <a:p>
            <a:r>
              <a:rPr lang="en-US" b="1" dirty="0" smtClean="0"/>
              <a:t>Discovery Education (DE)</a:t>
            </a:r>
            <a:endParaRPr lang="en-US" b="1" dirty="0"/>
          </a:p>
        </p:txBody>
      </p:sp>
      <p:sp>
        <p:nvSpPr>
          <p:cNvPr id="3" name="Subtitle 2"/>
          <p:cNvSpPr>
            <a:spLocks noGrp="1"/>
          </p:cNvSpPr>
          <p:nvPr>
            <p:ph type="subTitle" idx="1"/>
          </p:nvPr>
        </p:nvSpPr>
        <p:spPr/>
        <p:txBody>
          <a:bodyPr/>
          <a:lstStyle/>
          <a:p>
            <a:r>
              <a:rPr lang="en-US" dirty="0" smtClean="0"/>
              <a:t>Fall 2013</a:t>
            </a:r>
            <a:endParaRPr lang="en-US" dirty="0"/>
          </a:p>
        </p:txBody>
      </p:sp>
    </p:spTree>
    <p:extLst>
      <p:ext uri="{BB962C8B-B14F-4D97-AF65-F5344CB8AC3E}">
        <p14:creationId xmlns:p14="http://schemas.microsoft.com/office/powerpoint/2010/main" val="33244784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 IT…</a:t>
            </a:r>
            <a:endParaRPr lang="en-US" dirty="0"/>
          </a:p>
        </p:txBody>
      </p:sp>
      <p:sp>
        <p:nvSpPr>
          <p:cNvPr id="4" name="Text Placeholder 3"/>
          <p:cNvSpPr>
            <a:spLocks noGrp="1"/>
          </p:cNvSpPr>
          <p:nvPr>
            <p:ph type="body" idx="1"/>
          </p:nvPr>
        </p:nvSpPr>
        <p:spPr/>
        <p:txBody>
          <a:bodyPr/>
          <a:lstStyle/>
          <a:p>
            <a:r>
              <a:rPr lang="en-US" dirty="0" smtClean="0"/>
              <a:t>Summative	</a:t>
            </a:r>
            <a:endParaRPr lang="en-US" dirty="0"/>
          </a:p>
        </p:txBody>
      </p:sp>
      <p:sp>
        <p:nvSpPr>
          <p:cNvPr id="3" name="Content Placeholder 2"/>
          <p:cNvSpPr>
            <a:spLocks noGrp="1"/>
          </p:cNvSpPr>
          <p:nvPr>
            <p:ph sz="half" idx="2"/>
          </p:nvPr>
        </p:nvSpPr>
        <p:spPr/>
        <p:txBody>
          <a:bodyPr>
            <a:normAutofit/>
          </a:bodyPr>
          <a:lstStyle/>
          <a:p>
            <a:r>
              <a:rPr lang="en-US" dirty="0" smtClean="0"/>
              <a:t>FCAT 2.0</a:t>
            </a:r>
          </a:p>
          <a:p>
            <a:r>
              <a:rPr lang="en-US" dirty="0" smtClean="0"/>
              <a:t>End-of-Course</a:t>
            </a:r>
          </a:p>
          <a:p>
            <a:r>
              <a:rPr lang="en-US" dirty="0" smtClean="0"/>
              <a:t>Unit Test</a:t>
            </a:r>
          </a:p>
          <a:p>
            <a:r>
              <a:rPr lang="en-US" dirty="0" smtClean="0"/>
              <a:t>Chapter Test</a:t>
            </a:r>
          </a:p>
          <a:p>
            <a:endParaRPr lang="en-US" dirty="0"/>
          </a:p>
        </p:txBody>
      </p:sp>
      <p:sp>
        <p:nvSpPr>
          <p:cNvPr id="5" name="Text Placeholder 4"/>
          <p:cNvSpPr>
            <a:spLocks noGrp="1"/>
          </p:cNvSpPr>
          <p:nvPr>
            <p:ph type="body" sz="quarter" idx="3"/>
          </p:nvPr>
        </p:nvSpPr>
        <p:spPr/>
        <p:txBody>
          <a:bodyPr/>
          <a:lstStyle/>
          <a:p>
            <a:r>
              <a:rPr lang="en-US" dirty="0" smtClean="0"/>
              <a:t>Formative</a:t>
            </a:r>
            <a:endParaRPr lang="en-US" dirty="0"/>
          </a:p>
        </p:txBody>
      </p:sp>
      <p:sp>
        <p:nvSpPr>
          <p:cNvPr id="6" name="Content Placeholder 5"/>
          <p:cNvSpPr>
            <a:spLocks noGrp="1"/>
          </p:cNvSpPr>
          <p:nvPr>
            <p:ph sz="quarter" idx="4"/>
          </p:nvPr>
        </p:nvSpPr>
        <p:spPr/>
        <p:txBody>
          <a:bodyPr/>
          <a:lstStyle/>
          <a:p>
            <a:r>
              <a:rPr lang="en-US" dirty="0"/>
              <a:t>DE Benchmark Assessment</a:t>
            </a:r>
          </a:p>
          <a:p>
            <a:r>
              <a:rPr lang="en-US" dirty="0"/>
              <a:t>DE Mini Assessment </a:t>
            </a:r>
            <a:r>
              <a:rPr lang="en-US" dirty="0" smtClean="0"/>
              <a:t>(Probes created </a:t>
            </a:r>
            <a:r>
              <a:rPr lang="en-US" dirty="0"/>
              <a:t>from Item </a:t>
            </a:r>
            <a:r>
              <a:rPr lang="en-US" dirty="0" smtClean="0"/>
              <a:t>Bank )</a:t>
            </a:r>
          </a:p>
          <a:p>
            <a:r>
              <a:rPr lang="en-US" dirty="0" smtClean="0"/>
              <a:t> Fist to Five</a:t>
            </a:r>
          </a:p>
          <a:p>
            <a:r>
              <a:rPr lang="en-US" dirty="0" smtClean="0"/>
              <a:t>IRLA</a:t>
            </a:r>
            <a:endParaRPr lang="en-US" dirty="0"/>
          </a:p>
          <a:p>
            <a:endParaRPr lang="en-US" dirty="0"/>
          </a:p>
        </p:txBody>
      </p:sp>
    </p:spTree>
    <p:extLst>
      <p:ext uri="{BB962C8B-B14F-4D97-AF65-F5344CB8AC3E}">
        <p14:creationId xmlns:p14="http://schemas.microsoft.com/office/powerpoint/2010/main" val="17966006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 for DE</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C:\Users\Dr. Peggy Jones\AppData\Local\Microsoft\Windows\Temporary Internet Files\Content.IE5\37YLDVJA\MP90044251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6" y="1828800"/>
            <a:ext cx="8968154"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7600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we teach it?</a:t>
            </a:r>
            <a:endParaRPr lang="en-US" dirty="0"/>
          </a:p>
        </p:txBody>
      </p:sp>
      <p:sp>
        <p:nvSpPr>
          <p:cNvPr id="3" name="Content Placeholder 2"/>
          <p:cNvSpPr>
            <a:spLocks noGrp="1"/>
          </p:cNvSpPr>
          <p:nvPr>
            <p:ph idx="1"/>
          </p:nvPr>
        </p:nvSpPr>
        <p:spPr/>
        <p:txBody>
          <a:bodyPr/>
          <a:lstStyle/>
          <a:p>
            <a:r>
              <a:rPr lang="en-US" dirty="0" smtClean="0"/>
              <a:t>This year the district has prioritized three of the six instructional shifts to increase the rigor of our work:</a:t>
            </a:r>
          </a:p>
          <a:p>
            <a:pPr lvl="1"/>
            <a:r>
              <a:rPr lang="en-US" dirty="0" smtClean="0"/>
              <a:t>Writing to sources</a:t>
            </a:r>
          </a:p>
          <a:p>
            <a:pPr lvl="1"/>
            <a:r>
              <a:rPr lang="en-US" dirty="0" smtClean="0"/>
              <a:t>Text Based Answers/Evidence Based Discussions</a:t>
            </a:r>
          </a:p>
          <a:p>
            <a:pPr lvl="1"/>
            <a:r>
              <a:rPr lang="en-US" dirty="0" smtClean="0"/>
              <a:t>Staircase of Complexity</a:t>
            </a:r>
            <a:endParaRPr lang="en-US" dirty="0"/>
          </a:p>
        </p:txBody>
      </p:sp>
      <p:pic>
        <p:nvPicPr>
          <p:cNvPr id="4" name="Picture 3"/>
          <p:cNvPicPr>
            <a:picLocks noChangeAspect="1"/>
          </p:cNvPicPr>
          <p:nvPr/>
        </p:nvPicPr>
        <p:blipFill>
          <a:blip r:embed="rId3">
            <a:alphaModFix amt="24000"/>
          </a:blip>
          <a:stretch>
            <a:fillRect/>
          </a:stretch>
        </p:blipFill>
        <p:spPr>
          <a:xfrm>
            <a:off x="322976" y="274638"/>
            <a:ext cx="8229599" cy="6135846"/>
          </a:xfrm>
          <a:prstGeom prst="rect">
            <a:avLst/>
          </a:prstGeom>
        </p:spPr>
      </p:pic>
    </p:spTree>
    <p:extLst>
      <p:ext uri="{BB962C8B-B14F-4D97-AF65-F5344CB8AC3E}">
        <p14:creationId xmlns:p14="http://schemas.microsoft.com/office/powerpoint/2010/main" val="445233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CCSS Mathematics</a:t>
            </a:r>
            <a:endParaRPr lang="en-US"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52400"/>
            <a:ext cx="301942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91" y="1752600"/>
            <a:ext cx="8872537"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13058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a:t>
            </a:r>
            <a:endParaRPr lang="en-US" dirty="0"/>
          </a:p>
        </p:txBody>
      </p:sp>
      <p:sp>
        <p:nvSpPr>
          <p:cNvPr id="3" name="Content Placeholder 2"/>
          <p:cNvSpPr>
            <a:spLocks noGrp="1"/>
          </p:cNvSpPr>
          <p:nvPr>
            <p:ph idx="1"/>
          </p:nvPr>
        </p:nvSpPr>
        <p:spPr>
          <a:xfrm>
            <a:off x="457200" y="1752600"/>
            <a:ext cx="8305800" cy="4373563"/>
          </a:xfrm>
        </p:spPr>
        <p:txBody>
          <a:bodyPr>
            <a:normAutofit/>
          </a:bodyPr>
          <a:lstStyle/>
          <a:p>
            <a:r>
              <a:rPr lang="en-US" dirty="0" smtClean="0"/>
              <a:t>Initial Training:</a:t>
            </a:r>
          </a:p>
          <a:p>
            <a:pPr marL="800100" lvl="1" indent="-342900">
              <a:buFont typeface="Arial"/>
              <a:buChar char="•"/>
            </a:pPr>
            <a:r>
              <a:rPr lang="en-US" dirty="0" smtClean="0"/>
              <a:t>Data analysis for BOY during planning</a:t>
            </a:r>
          </a:p>
          <a:p>
            <a:endParaRPr lang="en-US" dirty="0"/>
          </a:p>
          <a:p>
            <a:r>
              <a:rPr lang="en-US" dirty="0" smtClean="0"/>
              <a:t>Testing Time </a:t>
            </a:r>
            <a:r>
              <a:rPr lang="en-US" dirty="0" smtClean="0"/>
              <a:t>Line</a:t>
            </a:r>
          </a:p>
          <a:p>
            <a:pPr marL="800100" lvl="1" indent="-342900">
              <a:buFont typeface="Arial"/>
              <a:buChar char="•"/>
            </a:pPr>
            <a:r>
              <a:rPr lang="en-US" dirty="0"/>
              <a:t>BOY Benchmark- Sept. 3- Sept. 27</a:t>
            </a:r>
          </a:p>
          <a:p>
            <a:pPr marL="800100" lvl="1" indent="-342900">
              <a:buFont typeface="Arial"/>
              <a:buChar char="•"/>
            </a:pPr>
            <a:r>
              <a:rPr lang="en-US" dirty="0"/>
              <a:t>Benchmark 2- Nov. 18- Dec.20</a:t>
            </a:r>
          </a:p>
          <a:p>
            <a:pPr marL="800100" lvl="1" indent="-342900">
              <a:buFont typeface="Arial"/>
              <a:buChar char="•"/>
            </a:pPr>
            <a:r>
              <a:rPr lang="en-US" dirty="0"/>
              <a:t>Benchmark 3- Feb. 10- March 13</a:t>
            </a:r>
          </a:p>
          <a:p>
            <a:pPr marL="800100" lvl="1" indent="-342900">
              <a:buFont typeface="Arial"/>
              <a:buChar char="•"/>
            </a:pPr>
            <a:r>
              <a:rPr lang="en-US" dirty="0"/>
              <a:t>EOY Benchmark May 1- May 23 (non EOC tested courses</a:t>
            </a:r>
            <a:r>
              <a:rPr lang="en-US" dirty="0" smtClean="0"/>
              <a:t>)</a:t>
            </a:r>
            <a:endParaRPr lang="en-US" dirty="0"/>
          </a:p>
        </p:txBody>
      </p:sp>
    </p:spTree>
    <p:extLst>
      <p:ext uri="{BB962C8B-B14F-4D97-AF65-F5344CB8AC3E}">
        <p14:creationId xmlns:p14="http://schemas.microsoft.com/office/powerpoint/2010/main" val="153926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077200" cy="1371600"/>
          </a:xfrm>
        </p:spPr>
        <p:txBody>
          <a:bodyPr>
            <a:normAutofit/>
          </a:bodyPr>
          <a:lstStyle/>
          <a:p>
            <a:r>
              <a:rPr lang="en-US" dirty="0" smtClean="0"/>
              <a:t>Overview of Next Steps related to Training</a:t>
            </a:r>
            <a:endParaRPr lang="en-US" dirty="0"/>
          </a:p>
        </p:txBody>
      </p:sp>
      <p:sp>
        <p:nvSpPr>
          <p:cNvPr id="3" name="Content Placeholder 2"/>
          <p:cNvSpPr>
            <a:spLocks noGrp="1"/>
          </p:cNvSpPr>
          <p:nvPr>
            <p:ph idx="1"/>
          </p:nvPr>
        </p:nvSpPr>
        <p:spPr/>
        <p:txBody>
          <a:bodyPr>
            <a:normAutofit/>
          </a:bodyPr>
          <a:lstStyle/>
          <a:p>
            <a:r>
              <a:rPr lang="en-US" dirty="0" smtClean="0"/>
              <a:t>Student </a:t>
            </a:r>
            <a:r>
              <a:rPr lang="en-US" dirty="0" smtClean="0"/>
              <a:t>Logistics</a:t>
            </a:r>
          </a:p>
          <a:p>
            <a:pPr lvl="1"/>
            <a:r>
              <a:rPr lang="en-US" dirty="0" smtClean="0"/>
              <a:t>Student logins</a:t>
            </a:r>
          </a:p>
          <a:p>
            <a:pPr lvl="1"/>
            <a:r>
              <a:rPr lang="en-US" dirty="0"/>
              <a:t>A</a:t>
            </a:r>
            <a:r>
              <a:rPr lang="en-US" dirty="0" smtClean="0"/>
              <a:t>ssigning benchmark test to students</a:t>
            </a:r>
            <a:endParaRPr lang="en-US" dirty="0"/>
          </a:p>
          <a:p>
            <a:pPr lvl="1"/>
            <a:r>
              <a:rPr lang="en-US" dirty="0" smtClean="0"/>
              <a:t>K, 1 Practice Test</a:t>
            </a:r>
          </a:p>
          <a:p>
            <a:r>
              <a:rPr lang="en-US" dirty="0" smtClean="0"/>
              <a:t>Comparative Report</a:t>
            </a:r>
          </a:p>
          <a:p>
            <a:r>
              <a:rPr lang="en-US" dirty="0" smtClean="0"/>
              <a:t>Additional Reports</a:t>
            </a:r>
          </a:p>
          <a:p>
            <a:r>
              <a:rPr lang="en-US" dirty="0" smtClean="0"/>
              <a:t>Creation of Probes and mini assessments</a:t>
            </a:r>
            <a:endParaRPr lang="en-US" dirty="0"/>
          </a:p>
        </p:txBody>
      </p:sp>
    </p:spTree>
    <p:extLst>
      <p:ext uri="{BB962C8B-B14F-4D97-AF65-F5344CB8AC3E}">
        <p14:creationId xmlns:p14="http://schemas.microsoft.com/office/powerpoint/2010/main" val="5645316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a:spLocks/>
          </p:cNvSpPr>
          <p:nvPr/>
        </p:nvSpPr>
        <p:spPr>
          <a:xfrm>
            <a:off x="94787" y="1117561"/>
            <a:ext cx="9049213" cy="5711901"/>
          </a:xfrm>
          <a:prstGeom prst="ellipse">
            <a:avLst/>
          </a:prstGeom>
          <a:solidFill>
            <a:schemeClr val="accent1">
              <a:lumMod val="20000"/>
              <a:lumOff val="80000"/>
              <a:alpha val="50000"/>
            </a:schemeClr>
          </a:solidFill>
          <a:ln>
            <a:solidFill>
              <a:srgbClr val="000000"/>
            </a:solidFill>
          </a:ln>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10" name="Oval 9"/>
          <p:cNvSpPr/>
          <p:nvPr/>
        </p:nvSpPr>
        <p:spPr>
          <a:xfrm>
            <a:off x="2514600" y="2197239"/>
            <a:ext cx="3588750" cy="2619443"/>
          </a:xfrm>
          <a:prstGeom prst="ellipse">
            <a:avLst/>
          </a:prstGeom>
          <a:solidFill>
            <a:schemeClr val="tx2">
              <a:lumMod val="40000"/>
              <a:lumOff val="60000"/>
              <a:alpha val="50000"/>
            </a:schemeClr>
          </a:solidFill>
          <a:ln>
            <a:solidFill>
              <a:schemeClr val="tx1"/>
            </a:solidFill>
          </a:ln>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sp>
      <p:sp>
        <p:nvSpPr>
          <p:cNvPr id="11" name="Oval 10"/>
          <p:cNvSpPr/>
          <p:nvPr/>
        </p:nvSpPr>
        <p:spPr>
          <a:xfrm>
            <a:off x="3192792" y="2225720"/>
            <a:ext cx="2275526" cy="1319167"/>
          </a:xfrm>
          <a:prstGeom prst="ellipse">
            <a:avLst/>
          </a:prstGeom>
          <a:solidFill>
            <a:schemeClr val="tx2">
              <a:lumMod val="20000"/>
              <a:lumOff val="80000"/>
              <a:alpha val="32157"/>
            </a:schemeClr>
          </a:solidFill>
          <a:ln>
            <a:solidFill>
              <a:schemeClr val="tx1"/>
            </a:solidFill>
          </a:ln>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12" name="Oval 11"/>
          <p:cNvSpPr/>
          <p:nvPr/>
        </p:nvSpPr>
        <p:spPr>
          <a:xfrm>
            <a:off x="1995804" y="2149399"/>
            <a:ext cx="4689657" cy="3862387"/>
          </a:xfrm>
          <a:prstGeom prst="ellipse">
            <a:avLst/>
          </a:prstGeom>
          <a:solidFill>
            <a:schemeClr val="accent1">
              <a:lumMod val="60000"/>
              <a:lumOff val="40000"/>
              <a:alpha val="49804"/>
            </a:schemeClr>
          </a:solidFill>
          <a:ln>
            <a:solidFill>
              <a:schemeClr val="tx1"/>
            </a:solidFill>
          </a:ln>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grpSp>
        <p:nvGrpSpPr>
          <p:cNvPr id="13" name="Group 12"/>
          <p:cNvGrpSpPr/>
          <p:nvPr/>
        </p:nvGrpSpPr>
        <p:grpSpPr>
          <a:xfrm>
            <a:off x="107011" y="2231138"/>
            <a:ext cx="2141550" cy="2181186"/>
            <a:chOff x="-111416" y="1900567"/>
            <a:chExt cx="2505614" cy="1628315"/>
          </a:xfrm>
        </p:grpSpPr>
        <p:sp>
          <p:nvSpPr>
            <p:cNvPr id="14" name="Rectangle 13"/>
            <p:cNvSpPr/>
            <p:nvPr/>
          </p:nvSpPr>
          <p:spPr>
            <a:xfrm>
              <a:off x="76194" y="1905006"/>
              <a:ext cx="2318004" cy="1623876"/>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Rectangle 14"/>
            <p:cNvSpPr/>
            <p:nvPr/>
          </p:nvSpPr>
          <p:spPr>
            <a:xfrm>
              <a:off x="-111416" y="1900567"/>
              <a:ext cx="2318004" cy="1623876"/>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000" kern="1200" dirty="0" smtClean="0">
                  <a:latin typeface="Arial" pitchFamily="34" charset="0"/>
                  <a:cs typeface="Arial" pitchFamily="34" charset="0"/>
                </a:rPr>
                <a:t>Professional Growth System</a:t>
              </a:r>
              <a:endParaRPr lang="en-US" sz="2000" kern="1200" dirty="0">
                <a:latin typeface="Arial" pitchFamily="34" charset="0"/>
                <a:cs typeface="Arial" pitchFamily="34" charset="0"/>
              </a:endParaRPr>
            </a:p>
          </p:txBody>
        </p:sp>
      </p:grpSp>
      <p:grpSp>
        <p:nvGrpSpPr>
          <p:cNvPr id="16" name="Group 15"/>
          <p:cNvGrpSpPr/>
          <p:nvPr/>
        </p:nvGrpSpPr>
        <p:grpSpPr>
          <a:xfrm>
            <a:off x="6144797" y="1839912"/>
            <a:ext cx="2650207" cy="1623876"/>
            <a:chOff x="6068604" y="2057407"/>
            <a:chExt cx="2650207" cy="1623876"/>
          </a:xfrm>
        </p:grpSpPr>
        <p:sp>
          <p:nvSpPr>
            <p:cNvPr id="17" name="Rectangle 16"/>
            <p:cNvSpPr/>
            <p:nvPr/>
          </p:nvSpPr>
          <p:spPr>
            <a:xfrm>
              <a:off x="6400807" y="2057407"/>
              <a:ext cx="2318004" cy="1623876"/>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Rectangle 17"/>
            <p:cNvSpPr/>
            <p:nvPr/>
          </p:nvSpPr>
          <p:spPr>
            <a:xfrm>
              <a:off x="6068604" y="2057407"/>
              <a:ext cx="2013204" cy="1623876"/>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000" kern="1200" dirty="0" smtClean="0">
                  <a:latin typeface="Arial" pitchFamily="34" charset="0"/>
                  <a:cs typeface="Arial" pitchFamily="34" charset="0"/>
                </a:rPr>
                <a:t>Standards-Based Instruction</a:t>
              </a:r>
              <a:endParaRPr lang="en-US" sz="2000" kern="1200" dirty="0">
                <a:latin typeface="Arial" pitchFamily="34" charset="0"/>
                <a:cs typeface="Arial" pitchFamily="34" charset="0"/>
              </a:endParaRPr>
            </a:p>
          </p:txBody>
        </p:sp>
      </p:grpSp>
      <p:grpSp>
        <p:nvGrpSpPr>
          <p:cNvPr id="19" name="Group 18"/>
          <p:cNvGrpSpPr/>
          <p:nvPr/>
        </p:nvGrpSpPr>
        <p:grpSpPr>
          <a:xfrm>
            <a:off x="1524000" y="3111640"/>
            <a:ext cx="5909635" cy="3593960"/>
            <a:chOff x="1371593" y="5105402"/>
            <a:chExt cx="5909635" cy="3593960"/>
          </a:xfrm>
        </p:grpSpPr>
        <p:sp>
          <p:nvSpPr>
            <p:cNvPr id="20" name="Rectangle 19"/>
            <p:cNvSpPr/>
            <p:nvPr/>
          </p:nvSpPr>
          <p:spPr>
            <a:xfrm>
              <a:off x="1371593" y="5105402"/>
              <a:ext cx="5909635" cy="861872"/>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angle 20"/>
            <p:cNvSpPr/>
            <p:nvPr/>
          </p:nvSpPr>
          <p:spPr>
            <a:xfrm>
              <a:off x="1371593" y="7837490"/>
              <a:ext cx="5909635" cy="861872"/>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000" kern="1200" dirty="0" smtClean="0">
                  <a:latin typeface="Arial" pitchFamily="34" charset="0"/>
                  <a:cs typeface="Arial" pitchFamily="34" charset="0"/>
                </a:rPr>
                <a:t>Professional </a:t>
              </a:r>
              <a:r>
                <a:rPr lang="en-US" sz="2000" kern="1200" dirty="0">
                  <a:latin typeface="Arial" pitchFamily="34" charset="0"/>
                  <a:cs typeface="Arial" pitchFamily="34" charset="0"/>
                </a:rPr>
                <a:t>Learning </a:t>
              </a:r>
              <a:endParaRPr lang="en-US" sz="2000" kern="1200" dirty="0" smtClean="0">
                <a:latin typeface="Arial" pitchFamily="34" charset="0"/>
                <a:cs typeface="Arial" pitchFamily="34" charset="0"/>
              </a:endParaRPr>
            </a:p>
          </p:txBody>
        </p:sp>
      </p:grpSp>
      <p:sp>
        <p:nvSpPr>
          <p:cNvPr id="22" name="Title 5"/>
          <p:cNvSpPr txBox="1">
            <a:spLocks/>
          </p:cNvSpPr>
          <p:nvPr/>
        </p:nvSpPr>
        <p:spPr>
          <a:xfrm>
            <a:off x="152400" y="6183312"/>
            <a:ext cx="8534400" cy="52228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2" name="TextBox 1"/>
          <p:cNvSpPr txBox="1"/>
          <p:nvPr/>
        </p:nvSpPr>
        <p:spPr>
          <a:xfrm>
            <a:off x="464494" y="1456951"/>
            <a:ext cx="8382000" cy="830997"/>
          </a:xfrm>
          <a:prstGeom prst="rect">
            <a:avLst/>
          </a:prstGeom>
          <a:noFill/>
        </p:spPr>
        <p:txBody>
          <a:bodyPr wrap="square" rtlCol="0">
            <a:spAutoFit/>
          </a:bodyPr>
          <a:lstStyle/>
          <a:p>
            <a:pPr algn="ctr"/>
            <a:r>
              <a:rPr lang="en-US" sz="2400" dirty="0" smtClean="0">
                <a:latin typeface="Arial" pitchFamily="34" charset="0"/>
                <a:cs typeface="Arial" pitchFamily="34" charset="0"/>
              </a:rPr>
              <a:t> </a:t>
            </a:r>
            <a:r>
              <a:rPr lang="en-US" sz="2400" b="1" dirty="0" smtClean="0">
                <a:latin typeface="Arial" pitchFamily="34" charset="0"/>
                <a:cs typeface="Arial" pitchFamily="34" charset="0"/>
              </a:rPr>
              <a:t>MTSS: One Integrated Framework</a:t>
            </a:r>
            <a:r>
              <a:rPr lang="en-US" sz="2400" b="1" dirty="0">
                <a:latin typeface="Arial" pitchFamily="34" charset="0"/>
                <a:cs typeface="Arial" pitchFamily="34" charset="0"/>
              </a:rPr>
              <a:t/>
            </a:r>
            <a:br>
              <a:rPr lang="en-US" sz="2400" b="1" dirty="0">
                <a:latin typeface="Arial" pitchFamily="34" charset="0"/>
                <a:cs typeface="Arial" pitchFamily="34" charset="0"/>
              </a:rPr>
            </a:br>
            <a:endParaRPr lang="en-US" sz="2400" b="1" dirty="0"/>
          </a:p>
        </p:txBody>
      </p:sp>
      <p:sp>
        <p:nvSpPr>
          <p:cNvPr id="3" name="TextBox 2"/>
          <p:cNvSpPr txBox="1"/>
          <p:nvPr/>
        </p:nvSpPr>
        <p:spPr>
          <a:xfrm>
            <a:off x="3869099" y="2419773"/>
            <a:ext cx="879981" cy="923330"/>
          </a:xfrm>
          <a:prstGeom prst="rect">
            <a:avLst/>
          </a:prstGeom>
          <a:noFill/>
        </p:spPr>
        <p:txBody>
          <a:bodyPr wrap="none" rtlCol="0">
            <a:spAutoFit/>
          </a:bodyPr>
          <a:lstStyle/>
          <a:p>
            <a:pPr algn="ctr"/>
            <a:r>
              <a:rPr lang="en-US" dirty="0" smtClean="0"/>
              <a:t>*CCSS </a:t>
            </a:r>
          </a:p>
          <a:p>
            <a:pPr algn="ctr"/>
            <a:r>
              <a:rPr lang="en-US" dirty="0" smtClean="0"/>
              <a:t>and </a:t>
            </a:r>
          </a:p>
          <a:p>
            <a:pPr algn="ctr"/>
            <a:r>
              <a:rPr lang="en-US" dirty="0" smtClean="0"/>
              <a:t>NGSSS</a:t>
            </a:r>
            <a:endParaRPr lang="en-US" dirty="0"/>
          </a:p>
        </p:txBody>
      </p:sp>
      <p:sp>
        <p:nvSpPr>
          <p:cNvPr id="4" name="TextBox 3"/>
          <p:cNvSpPr txBox="1"/>
          <p:nvPr/>
        </p:nvSpPr>
        <p:spPr>
          <a:xfrm>
            <a:off x="4051353" y="4937226"/>
            <a:ext cx="697727" cy="461665"/>
          </a:xfrm>
          <a:prstGeom prst="rect">
            <a:avLst/>
          </a:prstGeom>
          <a:noFill/>
        </p:spPr>
        <p:txBody>
          <a:bodyPr wrap="none" rtlCol="0">
            <a:spAutoFit/>
          </a:bodyPr>
          <a:lstStyle/>
          <a:p>
            <a:pPr algn="ctr"/>
            <a:r>
              <a:rPr lang="en-US" sz="2400" dirty="0" smtClean="0"/>
              <a:t>PLC</a:t>
            </a:r>
            <a:endParaRPr lang="en-US" sz="2400" dirty="0"/>
          </a:p>
        </p:txBody>
      </p:sp>
      <p:sp>
        <p:nvSpPr>
          <p:cNvPr id="7" name="TextBox 6"/>
          <p:cNvSpPr txBox="1"/>
          <p:nvPr/>
        </p:nvSpPr>
        <p:spPr>
          <a:xfrm>
            <a:off x="3086954" y="3622332"/>
            <a:ext cx="2434284" cy="923330"/>
          </a:xfrm>
          <a:prstGeom prst="rect">
            <a:avLst/>
          </a:prstGeom>
          <a:noFill/>
        </p:spPr>
        <p:txBody>
          <a:bodyPr wrap="square" rtlCol="0">
            <a:spAutoFit/>
          </a:bodyPr>
          <a:lstStyle/>
          <a:p>
            <a:pPr algn="ctr"/>
            <a:r>
              <a:rPr lang="en-US" dirty="0" smtClean="0"/>
              <a:t>Effective  Instruction</a:t>
            </a:r>
          </a:p>
          <a:p>
            <a:pPr algn="ctr"/>
            <a:r>
              <a:rPr lang="en-US" dirty="0" smtClean="0"/>
              <a:t> and</a:t>
            </a:r>
          </a:p>
          <a:p>
            <a:pPr algn="ctr"/>
            <a:r>
              <a:rPr lang="en-US" dirty="0" smtClean="0"/>
              <a:t>Leadership</a:t>
            </a:r>
            <a:endParaRPr lang="en-US" dirty="0"/>
          </a:p>
        </p:txBody>
      </p:sp>
      <p:sp>
        <p:nvSpPr>
          <p:cNvPr id="5" name="Title 4"/>
          <p:cNvSpPr>
            <a:spLocks noGrp="1"/>
          </p:cNvSpPr>
          <p:nvPr>
            <p:ph type="title"/>
          </p:nvPr>
        </p:nvSpPr>
        <p:spPr>
          <a:xfrm>
            <a:off x="-5742" y="135269"/>
            <a:ext cx="8991600" cy="944562"/>
          </a:xfrm>
        </p:spPr>
        <p:txBody>
          <a:bodyPr>
            <a:normAutofit fontScale="90000"/>
          </a:bodyPr>
          <a:lstStyle/>
          <a:p>
            <a:r>
              <a:rPr lang="en-US" sz="4400" dirty="0" smtClean="0">
                <a:solidFill>
                  <a:srgbClr val="4F4B4B"/>
                </a:solidFill>
              </a:rPr>
              <a:t>PASCO’S INTEGRATED SYSTEM</a:t>
            </a:r>
            <a:endParaRPr lang="en-US" sz="2200" u="sng" dirty="0">
              <a:solidFill>
                <a:srgbClr val="4F4B4B"/>
              </a:solidFill>
            </a:endParaRPr>
          </a:p>
        </p:txBody>
      </p:sp>
    </p:spTree>
    <p:extLst>
      <p:ext uri="{BB962C8B-B14F-4D97-AF65-F5344CB8AC3E}">
        <p14:creationId xmlns:p14="http://schemas.microsoft.com/office/powerpoint/2010/main" val="24964078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54231" y="347514"/>
            <a:ext cx="7773792" cy="5910903"/>
          </a:xfrm>
          <a:prstGeom prst="rect">
            <a:avLst/>
          </a:prstGeom>
        </p:spPr>
      </p:pic>
    </p:spTree>
    <p:extLst>
      <p:ext uri="{BB962C8B-B14F-4D97-AF65-F5344CB8AC3E}">
        <p14:creationId xmlns:p14="http://schemas.microsoft.com/office/powerpoint/2010/main" val="723248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a:t>
            </a:r>
            <a:endParaRPr lang="en-US" dirty="0"/>
          </a:p>
        </p:txBody>
      </p:sp>
      <p:sp>
        <p:nvSpPr>
          <p:cNvPr id="3" name="Content Placeholder 2"/>
          <p:cNvSpPr>
            <a:spLocks noGrp="1"/>
          </p:cNvSpPr>
          <p:nvPr>
            <p:ph idx="1"/>
          </p:nvPr>
        </p:nvSpPr>
        <p:spPr/>
        <p:txBody>
          <a:bodyPr/>
          <a:lstStyle/>
          <a:p>
            <a:r>
              <a:rPr lang="en-US" dirty="0" smtClean="0"/>
              <a:t>Discovery Education provides a platform to let us know how students are doing on their mastery of the standards.  </a:t>
            </a:r>
          </a:p>
          <a:p>
            <a:pPr marL="342900" indent="-342900">
              <a:buFont typeface="Arial" pitchFamily="34" charset="0"/>
              <a:buChar char="•"/>
            </a:pPr>
            <a:r>
              <a:rPr lang="en-US" dirty="0" smtClean="0"/>
              <a:t>Student Growth (Vision) </a:t>
            </a:r>
            <a:endParaRPr lang="en-US" dirty="0"/>
          </a:p>
          <a:p>
            <a:pPr marL="342900" indent="-342900">
              <a:buFont typeface="Arial" pitchFamily="34" charset="0"/>
              <a:buChar char="•"/>
            </a:pPr>
            <a:r>
              <a:rPr lang="en-US" dirty="0"/>
              <a:t>Connection to Common </a:t>
            </a:r>
            <a:r>
              <a:rPr lang="en-US" dirty="0" smtClean="0"/>
              <a:t>Core (standards-based instruction)</a:t>
            </a:r>
          </a:p>
          <a:p>
            <a:pPr marL="342900" indent="-342900">
              <a:buFont typeface="Arial" pitchFamily="34" charset="0"/>
              <a:buChar char="•"/>
            </a:pPr>
            <a:r>
              <a:rPr lang="en-US" dirty="0" smtClean="0"/>
              <a:t>Guides planning of instruction (PLC)</a:t>
            </a:r>
            <a:endParaRPr lang="en-US" dirty="0"/>
          </a:p>
          <a:p>
            <a:pPr marL="342900" indent="-342900">
              <a:buFont typeface="Arial" pitchFamily="34" charset="0"/>
              <a:buChar char="•"/>
            </a:pPr>
            <a:r>
              <a:rPr lang="en-US" dirty="0"/>
              <a:t>Allows for planning for next </a:t>
            </a:r>
            <a:r>
              <a:rPr lang="en-US" dirty="0" smtClean="0"/>
              <a:t>year (PLC)</a:t>
            </a:r>
            <a:endParaRPr lang="en-US" dirty="0"/>
          </a:p>
          <a:p>
            <a:pPr marL="342900" indent="-342900">
              <a:buFont typeface="Arial" pitchFamily="34" charset="0"/>
              <a:buChar char="•"/>
            </a:pPr>
            <a:r>
              <a:rPr lang="en-US" dirty="0"/>
              <a:t>Allows for reflection on </a:t>
            </a:r>
            <a:r>
              <a:rPr lang="en-US" dirty="0" smtClean="0"/>
              <a:t>instruction (professional growth system)</a:t>
            </a:r>
            <a:endParaRPr lang="en-US" dirty="0"/>
          </a:p>
          <a:p>
            <a:endParaRPr lang="en-US" dirty="0" smtClean="0"/>
          </a:p>
        </p:txBody>
      </p:sp>
      <p:pic>
        <p:nvPicPr>
          <p:cNvPr id="2050" name="Picture 2" descr="C:\Users\Dr. Peggy Jones\AppData\Local\Microsoft\Windows\Temporary Internet Files\Content.IE5\MIRPYUPE\MP90044238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5029200"/>
            <a:ext cx="2667000" cy="1772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8069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a:xfrm>
            <a:off x="0" y="0"/>
            <a:ext cx="8229600" cy="990600"/>
          </a:xfrm>
        </p:spPr>
        <p:txBody>
          <a:bodyPr anchor="b"/>
          <a:lstStyle/>
          <a:p>
            <a:r>
              <a:rPr lang="en-US" dirty="0" smtClean="0"/>
              <a:t>Assessment Audiences</a:t>
            </a:r>
          </a:p>
        </p:txBody>
      </p:sp>
      <p:sp>
        <p:nvSpPr>
          <p:cNvPr id="90115" name="Rectangle 3"/>
          <p:cNvSpPr>
            <a:spLocks noGrp="1" noChangeArrowheads="1"/>
          </p:cNvSpPr>
          <p:nvPr>
            <p:ph type="body" idx="4294967295"/>
          </p:nvPr>
        </p:nvSpPr>
        <p:spPr>
          <a:xfrm>
            <a:off x="0" y="1219200"/>
            <a:ext cx="8229600" cy="5410200"/>
          </a:xfrm>
        </p:spPr>
        <p:txBody>
          <a:bodyPr/>
          <a:lstStyle/>
          <a:p>
            <a:r>
              <a:rPr lang="en-US" sz="2800" dirty="0" smtClean="0"/>
              <a:t>Classroom (Student, Teacher, Parent)</a:t>
            </a:r>
          </a:p>
          <a:p>
            <a:pPr lvl="1"/>
            <a:r>
              <a:rPr lang="en-US" sz="2400" dirty="0" smtClean="0"/>
              <a:t>Instructional Planning-spend more or less time on a skill</a:t>
            </a:r>
          </a:p>
          <a:p>
            <a:pPr lvl="1"/>
            <a:r>
              <a:rPr lang="en-US" sz="2400" dirty="0" smtClean="0"/>
              <a:t>Remedial </a:t>
            </a:r>
          </a:p>
          <a:p>
            <a:pPr lvl="1"/>
            <a:r>
              <a:rPr lang="en-US" sz="2400" dirty="0" smtClean="0"/>
              <a:t>Enrichment</a:t>
            </a:r>
          </a:p>
          <a:p>
            <a:r>
              <a:rPr lang="en-US" sz="2800" dirty="0" smtClean="0"/>
              <a:t>School or Program</a:t>
            </a:r>
          </a:p>
          <a:p>
            <a:pPr lvl="1"/>
            <a:r>
              <a:rPr lang="en-US" sz="2400" dirty="0" smtClean="0"/>
              <a:t>School strengths and weakness</a:t>
            </a:r>
          </a:p>
          <a:p>
            <a:pPr lvl="1"/>
            <a:r>
              <a:rPr lang="en-US" sz="2400" dirty="0" smtClean="0"/>
              <a:t>District curricular needs</a:t>
            </a:r>
          </a:p>
          <a:p>
            <a:r>
              <a:rPr lang="en-US" sz="2800" dirty="0" smtClean="0"/>
              <a:t>Institutional</a:t>
            </a:r>
          </a:p>
          <a:p>
            <a:pPr lvl="1"/>
            <a:r>
              <a:rPr lang="en-US" sz="2400" dirty="0" smtClean="0"/>
              <a:t>Accountability</a:t>
            </a:r>
          </a:p>
          <a:p>
            <a:endParaRPr lang="en-US" sz="2800" dirty="0" smtClean="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971800"/>
            <a:ext cx="3657600" cy="379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9466" y="6442502"/>
            <a:ext cx="5280734" cy="415498"/>
          </a:xfrm>
          <a:prstGeom prst="rect">
            <a:avLst/>
          </a:prstGeom>
        </p:spPr>
        <p:txBody>
          <a:bodyPr wrap="square">
            <a:spAutoFit/>
          </a:bodyPr>
          <a:lstStyle/>
          <a:p>
            <a:pPr>
              <a:defRPr/>
            </a:pPr>
            <a:r>
              <a:rPr lang="en-US" sz="1050" dirty="0"/>
              <a:t>Stiggins, R. (April 2008). </a:t>
            </a:r>
            <a:r>
              <a:rPr lang="en-US" sz="1050" i="1" dirty="0"/>
              <a:t>Assessment manifesto:  A call for </a:t>
            </a:r>
            <a:r>
              <a:rPr lang="en-US" sz="1050" i="1" dirty="0" smtClean="0"/>
              <a:t>the development </a:t>
            </a:r>
            <a:r>
              <a:rPr lang="en-US" sz="1050" i="1" dirty="0"/>
              <a:t>of balanced assessment systems</a:t>
            </a:r>
            <a:r>
              <a:rPr lang="en-US" sz="1050" dirty="0"/>
              <a:t>.  ETS Assessment Training Institute. Portland:  OR</a:t>
            </a:r>
            <a:r>
              <a:rPr lang="en-US" sz="1050" dirty="0">
                <a:effectLst>
                  <a:outerShdw blurRad="38100" dist="38100" dir="2700000" algn="tl">
                    <a:srgbClr val="000000"/>
                  </a:outerShdw>
                </a:effectLst>
              </a:rPr>
              <a:t>.</a:t>
            </a:r>
          </a:p>
        </p:txBody>
      </p:sp>
    </p:spTree>
    <p:extLst>
      <p:ext uri="{BB962C8B-B14F-4D97-AF65-F5344CB8AC3E}">
        <p14:creationId xmlns:p14="http://schemas.microsoft.com/office/powerpoint/2010/main" val="31559105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fade">
                                      <p:cBhvr>
                                        <p:cTn id="7" dur="2000"/>
                                        <p:tgtEl>
                                          <p:spTgt spid="901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115">
                                            <p:txEl>
                                              <p:pRg st="0" end="0"/>
                                            </p:txEl>
                                          </p:spTgt>
                                        </p:tgtEl>
                                        <p:attrNameLst>
                                          <p:attrName>style.visibility</p:attrName>
                                        </p:attrNameLst>
                                      </p:cBhvr>
                                      <p:to>
                                        <p:strVal val="visible"/>
                                      </p:to>
                                    </p:set>
                                    <p:animEffect transition="in" filter="fade">
                                      <p:cBhvr>
                                        <p:cTn id="12" dur="2000"/>
                                        <p:tgtEl>
                                          <p:spTgt spid="90115">
                                            <p:txEl>
                                              <p:pRg st="0" end="0"/>
                                            </p:txEl>
                                          </p:spTgt>
                                        </p:tgtEl>
                                      </p:cBhvr>
                                    </p:animEffect>
                                  </p:childTnLst>
                                  <p:subTnLst>
                                    <p:animClr clrSpc="rgb" dir="cw">
                                      <p:cBhvr override="childStyle">
                                        <p:cTn dur="1" fill="hold" display="0" masterRel="nextClick" afterEffect="1"/>
                                        <p:tgtEl>
                                          <p:spTgt spid="90115">
                                            <p:txEl>
                                              <p:pRg st="0" end="0"/>
                                            </p:txEl>
                                          </p:spTgt>
                                        </p:tgtEl>
                                        <p:attrNameLst>
                                          <p:attrName>ppt_c</p:attrName>
                                        </p:attrNameLst>
                                      </p:cBhvr>
                                      <p:to>
                                        <a:schemeClr val="bg2"/>
                                      </p:to>
                                    </p:animClr>
                                  </p:subTnLst>
                                </p:cTn>
                              </p:par>
                              <p:par>
                                <p:cTn id="13" presetID="10" presetClass="entr" presetSubtype="0" fill="hold" grpId="0" nodeType="withEffect">
                                  <p:stCondLst>
                                    <p:cond delay="0"/>
                                  </p:stCondLst>
                                  <p:childTnLst>
                                    <p:set>
                                      <p:cBhvr>
                                        <p:cTn id="14" dur="1" fill="hold">
                                          <p:stCondLst>
                                            <p:cond delay="0"/>
                                          </p:stCondLst>
                                        </p:cTn>
                                        <p:tgtEl>
                                          <p:spTgt spid="90115">
                                            <p:txEl>
                                              <p:pRg st="1" end="1"/>
                                            </p:txEl>
                                          </p:spTgt>
                                        </p:tgtEl>
                                        <p:attrNameLst>
                                          <p:attrName>style.visibility</p:attrName>
                                        </p:attrNameLst>
                                      </p:cBhvr>
                                      <p:to>
                                        <p:strVal val="visible"/>
                                      </p:to>
                                    </p:set>
                                    <p:animEffect transition="in" filter="fade">
                                      <p:cBhvr>
                                        <p:cTn id="15" dur="2000"/>
                                        <p:tgtEl>
                                          <p:spTgt spid="90115">
                                            <p:txEl>
                                              <p:pRg st="1" end="1"/>
                                            </p:txEl>
                                          </p:spTgt>
                                        </p:tgtEl>
                                      </p:cBhvr>
                                    </p:animEffect>
                                  </p:childTnLst>
                                  <p:subTnLst>
                                    <p:animClr clrSpc="rgb" dir="cw">
                                      <p:cBhvr override="childStyle">
                                        <p:cTn dur="1" fill="hold" display="0" masterRel="nextClick" afterEffect="1"/>
                                        <p:tgtEl>
                                          <p:spTgt spid="90115">
                                            <p:txEl>
                                              <p:pRg st="1" end="1"/>
                                            </p:txEl>
                                          </p:spTgt>
                                        </p:tgtEl>
                                        <p:attrNameLst>
                                          <p:attrName>ppt_c</p:attrName>
                                        </p:attrNameLst>
                                      </p:cBhvr>
                                      <p:to>
                                        <a:schemeClr val="bg2"/>
                                      </p:to>
                                    </p:animClr>
                                  </p:subTnLst>
                                </p:cTn>
                              </p:par>
                              <p:par>
                                <p:cTn id="16" presetID="10" presetClass="entr" presetSubtype="0" fill="hold" grpId="0" nodeType="withEffect">
                                  <p:stCondLst>
                                    <p:cond delay="0"/>
                                  </p:stCondLst>
                                  <p:childTnLst>
                                    <p:set>
                                      <p:cBhvr>
                                        <p:cTn id="17" dur="1" fill="hold">
                                          <p:stCondLst>
                                            <p:cond delay="0"/>
                                          </p:stCondLst>
                                        </p:cTn>
                                        <p:tgtEl>
                                          <p:spTgt spid="90115">
                                            <p:txEl>
                                              <p:pRg st="2" end="2"/>
                                            </p:txEl>
                                          </p:spTgt>
                                        </p:tgtEl>
                                        <p:attrNameLst>
                                          <p:attrName>style.visibility</p:attrName>
                                        </p:attrNameLst>
                                      </p:cBhvr>
                                      <p:to>
                                        <p:strVal val="visible"/>
                                      </p:to>
                                    </p:set>
                                    <p:animEffect transition="in" filter="fade">
                                      <p:cBhvr>
                                        <p:cTn id="18" dur="2000"/>
                                        <p:tgtEl>
                                          <p:spTgt spid="90115">
                                            <p:txEl>
                                              <p:pRg st="2" end="2"/>
                                            </p:txEl>
                                          </p:spTgt>
                                        </p:tgtEl>
                                      </p:cBhvr>
                                    </p:animEffect>
                                  </p:childTnLst>
                                  <p:subTnLst>
                                    <p:animClr clrSpc="rgb" dir="cw">
                                      <p:cBhvr override="childStyle">
                                        <p:cTn dur="1" fill="hold" display="0" masterRel="nextClick" afterEffect="1"/>
                                        <p:tgtEl>
                                          <p:spTgt spid="90115">
                                            <p:txEl>
                                              <p:pRg st="2" end="2"/>
                                            </p:txEl>
                                          </p:spTgt>
                                        </p:tgtEl>
                                        <p:attrNameLst>
                                          <p:attrName>ppt_c</p:attrName>
                                        </p:attrNameLst>
                                      </p:cBhvr>
                                      <p:to>
                                        <a:schemeClr val="bg2"/>
                                      </p:to>
                                    </p:animClr>
                                  </p:subTnLst>
                                </p:cTn>
                              </p:par>
                              <p:par>
                                <p:cTn id="19" presetID="10" presetClass="entr" presetSubtype="0" fill="hold" grpId="0" nodeType="withEffect">
                                  <p:stCondLst>
                                    <p:cond delay="0"/>
                                  </p:stCondLst>
                                  <p:childTnLst>
                                    <p:set>
                                      <p:cBhvr>
                                        <p:cTn id="20" dur="1" fill="hold">
                                          <p:stCondLst>
                                            <p:cond delay="0"/>
                                          </p:stCondLst>
                                        </p:cTn>
                                        <p:tgtEl>
                                          <p:spTgt spid="90115">
                                            <p:txEl>
                                              <p:pRg st="3" end="3"/>
                                            </p:txEl>
                                          </p:spTgt>
                                        </p:tgtEl>
                                        <p:attrNameLst>
                                          <p:attrName>style.visibility</p:attrName>
                                        </p:attrNameLst>
                                      </p:cBhvr>
                                      <p:to>
                                        <p:strVal val="visible"/>
                                      </p:to>
                                    </p:set>
                                    <p:animEffect transition="in" filter="fade">
                                      <p:cBhvr>
                                        <p:cTn id="21" dur="2000"/>
                                        <p:tgtEl>
                                          <p:spTgt spid="90115">
                                            <p:txEl>
                                              <p:pRg st="3" end="3"/>
                                            </p:txEl>
                                          </p:spTgt>
                                        </p:tgtEl>
                                      </p:cBhvr>
                                    </p:animEffect>
                                  </p:childTnLst>
                                  <p:subTnLst>
                                    <p:animClr clrSpc="rgb" dir="cw">
                                      <p:cBhvr override="childStyle">
                                        <p:cTn dur="1" fill="hold" display="0" masterRel="nextClick" afterEffect="1"/>
                                        <p:tgtEl>
                                          <p:spTgt spid="90115">
                                            <p:txEl>
                                              <p:pRg st="3" end="3"/>
                                            </p:txEl>
                                          </p:spTgt>
                                        </p:tgtEl>
                                        <p:attrNameLst>
                                          <p:attrName>ppt_c</p:attrName>
                                        </p:attrNameLst>
                                      </p:cBhvr>
                                      <p:to>
                                        <a:schemeClr val="bg2"/>
                                      </p:to>
                                    </p:animClr>
                                  </p:sub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0115">
                                            <p:txEl>
                                              <p:pRg st="4" end="4"/>
                                            </p:txEl>
                                          </p:spTgt>
                                        </p:tgtEl>
                                        <p:attrNameLst>
                                          <p:attrName>style.visibility</p:attrName>
                                        </p:attrNameLst>
                                      </p:cBhvr>
                                      <p:to>
                                        <p:strVal val="visible"/>
                                      </p:to>
                                    </p:set>
                                    <p:animEffect transition="in" filter="fade">
                                      <p:cBhvr>
                                        <p:cTn id="26" dur="2000"/>
                                        <p:tgtEl>
                                          <p:spTgt spid="90115">
                                            <p:txEl>
                                              <p:pRg st="4" end="4"/>
                                            </p:txEl>
                                          </p:spTgt>
                                        </p:tgtEl>
                                      </p:cBhvr>
                                    </p:animEffect>
                                  </p:childTnLst>
                                  <p:subTnLst>
                                    <p:animClr clrSpc="rgb" dir="cw">
                                      <p:cBhvr override="childStyle">
                                        <p:cTn dur="1" fill="hold" display="0" masterRel="nextClick" afterEffect="1"/>
                                        <p:tgtEl>
                                          <p:spTgt spid="90115">
                                            <p:txEl>
                                              <p:pRg st="4" end="4"/>
                                            </p:txEl>
                                          </p:spTgt>
                                        </p:tgtEl>
                                        <p:attrNameLst>
                                          <p:attrName>ppt_c</p:attrName>
                                        </p:attrNameLst>
                                      </p:cBhvr>
                                      <p:to>
                                        <a:schemeClr val="bg2"/>
                                      </p:to>
                                    </p:animClr>
                                  </p:subTnLst>
                                </p:cTn>
                              </p:par>
                              <p:par>
                                <p:cTn id="27" presetID="10" presetClass="entr" presetSubtype="0" fill="hold" grpId="0" nodeType="withEffect">
                                  <p:stCondLst>
                                    <p:cond delay="0"/>
                                  </p:stCondLst>
                                  <p:childTnLst>
                                    <p:set>
                                      <p:cBhvr>
                                        <p:cTn id="28" dur="1" fill="hold">
                                          <p:stCondLst>
                                            <p:cond delay="0"/>
                                          </p:stCondLst>
                                        </p:cTn>
                                        <p:tgtEl>
                                          <p:spTgt spid="90115">
                                            <p:txEl>
                                              <p:pRg st="5" end="5"/>
                                            </p:txEl>
                                          </p:spTgt>
                                        </p:tgtEl>
                                        <p:attrNameLst>
                                          <p:attrName>style.visibility</p:attrName>
                                        </p:attrNameLst>
                                      </p:cBhvr>
                                      <p:to>
                                        <p:strVal val="visible"/>
                                      </p:to>
                                    </p:set>
                                    <p:animEffect transition="in" filter="fade">
                                      <p:cBhvr>
                                        <p:cTn id="29" dur="2000"/>
                                        <p:tgtEl>
                                          <p:spTgt spid="90115">
                                            <p:txEl>
                                              <p:pRg st="5" end="5"/>
                                            </p:txEl>
                                          </p:spTgt>
                                        </p:tgtEl>
                                      </p:cBhvr>
                                    </p:animEffect>
                                  </p:childTnLst>
                                  <p:subTnLst>
                                    <p:animClr clrSpc="rgb" dir="cw">
                                      <p:cBhvr override="childStyle">
                                        <p:cTn dur="1" fill="hold" display="0" masterRel="nextClick" afterEffect="1"/>
                                        <p:tgtEl>
                                          <p:spTgt spid="90115">
                                            <p:txEl>
                                              <p:pRg st="5" end="5"/>
                                            </p:txEl>
                                          </p:spTgt>
                                        </p:tgtEl>
                                        <p:attrNameLst>
                                          <p:attrName>ppt_c</p:attrName>
                                        </p:attrNameLst>
                                      </p:cBhvr>
                                      <p:to>
                                        <a:schemeClr val="bg2"/>
                                      </p:to>
                                    </p:animClr>
                                  </p:subTnLst>
                                </p:cTn>
                              </p:par>
                              <p:par>
                                <p:cTn id="30" presetID="10" presetClass="entr" presetSubtype="0" fill="hold" grpId="0" nodeType="withEffect">
                                  <p:stCondLst>
                                    <p:cond delay="0"/>
                                  </p:stCondLst>
                                  <p:childTnLst>
                                    <p:set>
                                      <p:cBhvr>
                                        <p:cTn id="31" dur="1" fill="hold">
                                          <p:stCondLst>
                                            <p:cond delay="0"/>
                                          </p:stCondLst>
                                        </p:cTn>
                                        <p:tgtEl>
                                          <p:spTgt spid="90115">
                                            <p:txEl>
                                              <p:pRg st="6" end="6"/>
                                            </p:txEl>
                                          </p:spTgt>
                                        </p:tgtEl>
                                        <p:attrNameLst>
                                          <p:attrName>style.visibility</p:attrName>
                                        </p:attrNameLst>
                                      </p:cBhvr>
                                      <p:to>
                                        <p:strVal val="visible"/>
                                      </p:to>
                                    </p:set>
                                    <p:animEffect transition="in" filter="fade">
                                      <p:cBhvr>
                                        <p:cTn id="32" dur="2000"/>
                                        <p:tgtEl>
                                          <p:spTgt spid="90115">
                                            <p:txEl>
                                              <p:pRg st="6" end="6"/>
                                            </p:txEl>
                                          </p:spTgt>
                                        </p:tgtEl>
                                      </p:cBhvr>
                                    </p:animEffect>
                                  </p:childTnLst>
                                  <p:subTnLst>
                                    <p:animClr clrSpc="rgb" dir="cw">
                                      <p:cBhvr override="childStyle">
                                        <p:cTn dur="1" fill="hold" display="0" masterRel="nextClick" afterEffect="1"/>
                                        <p:tgtEl>
                                          <p:spTgt spid="90115">
                                            <p:txEl>
                                              <p:pRg st="6" end="6"/>
                                            </p:txEl>
                                          </p:spTgt>
                                        </p:tgtEl>
                                        <p:attrNameLst>
                                          <p:attrName>ppt_c</p:attrName>
                                        </p:attrNameLst>
                                      </p:cBhvr>
                                      <p:to>
                                        <a:schemeClr val="bg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0115">
                                            <p:txEl>
                                              <p:pRg st="7" end="7"/>
                                            </p:txEl>
                                          </p:spTgt>
                                        </p:tgtEl>
                                        <p:attrNameLst>
                                          <p:attrName>style.visibility</p:attrName>
                                        </p:attrNameLst>
                                      </p:cBhvr>
                                      <p:to>
                                        <p:strVal val="visible"/>
                                      </p:to>
                                    </p:set>
                                    <p:animEffect transition="in" filter="fade">
                                      <p:cBhvr>
                                        <p:cTn id="37" dur="2000"/>
                                        <p:tgtEl>
                                          <p:spTgt spid="90115">
                                            <p:txEl>
                                              <p:pRg st="7" end="7"/>
                                            </p:txEl>
                                          </p:spTgt>
                                        </p:tgtEl>
                                      </p:cBhvr>
                                    </p:animEffect>
                                  </p:childTnLst>
                                  <p:subTnLst>
                                    <p:animClr clrSpc="rgb" dir="cw">
                                      <p:cBhvr override="childStyle">
                                        <p:cTn dur="1" fill="hold" display="0" masterRel="nextClick" afterEffect="1"/>
                                        <p:tgtEl>
                                          <p:spTgt spid="90115">
                                            <p:txEl>
                                              <p:pRg st="7" end="7"/>
                                            </p:txEl>
                                          </p:spTgt>
                                        </p:tgtEl>
                                        <p:attrNameLst>
                                          <p:attrName>ppt_c</p:attrName>
                                        </p:attrNameLst>
                                      </p:cBhvr>
                                      <p:to>
                                        <a:schemeClr val="bg2"/>
                                      </p:to>
                                    </p:animClr>
                                  </p:subTnLst>
                                </p:cTn>
                              </p:par>
                              <p:par>
                                <p:cTn id="38" presetID="10" presetClass="entr" presetSubtype="0" fill="hold" grpId="0" nodeType="withEffect">
                                  <p:stCondLst>
                                    <p:cond delay="0"/>
                                  </p:stCondLst>
                                  <p:childTnLst>
                                    <p:set>
                                      <p:cBhvr>
                                        <p:cTn id="39" dur="1" fill="hold">
                                          <p:stCondLst>
                                            <p:cond delay="0"/>
                                          </p:stCondLst>
                                        </p:cTn>
                                        <p:tgtEl>
                                          <p:spTgt spid="90115">
                                            <p:txEl>
                                              <p:pRg st="8" end="8"/>
                                            </p:txEl>
                                          </p:spTgt>
                                        </p:tgtEl>
                                        <p:attrNameLst>
                                          <p:attrName>style.visibility</p:attrName>
                                        </p:attrNameLst>
                                      </p:cBhvr>
                                      <p:to>
                                        <p:strVal val="visible"/>
                                      </p:to>
                                    </p:set>
                                    <p:animEffect transition="in" filter="fade">
                                      <p:cBhvr>
                                        <p:cTn id="40" dur="2000"/>
                                        <p:tgtEl>
                                          <p:spTgt spid="90115">
                                            <p:txEl>
                                              <p:pRg st="8" end="8"/>
                                            </p:txEl>
                                          </p:spTgt>
                                        </p:tgtEl>
                                      </p:cBhvr>
                                    </p:animEffect>
                                  </p:childTnLst>
                                  <p:subTnLst>
                                    <p:animClr clrSpc="rgb" dir="cw">
                                      <p:cBhvr override="childStyle">
                                        <p:cTn dur="1" fill="hold" display="0" masterRel="nextClick" afterEffect="1"/>
                                        <p:tgtEl>
                                          <p:spTgt spid="90115">
                                            <p:txEl>
                                              <p:pRg st="8" end="8"/>
                                            </p:txEl>
                                          </p:spTgt>
                                        </p:tgtEl>
                                        <p:attrNameLst>
                                          <p:attrName>ppt_c</p:attrName>
                                        </p:attrNameLst>
                                      </p:cBhvr>
                                      <p:to>
                                        <a:schemeClr val="bg2"/>
                                      </p:to>
                                    </p:animClr>
                                  </p:sub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90115">
                                            <p:txEl>
                                              <p:pRg st="4" end="4"/>
                                            </p:txEl>
                                          </p:spTgt>
                                        </p:tgtEl>
                                        <p:attrNameLst>
                                          <p:attrName>style.visibility</p:attrName>
                                        </p:attrNameLst>
                                      </p:cBhvr>
                                      <p:to>
                                        <p:strVal val="visible"/>
                                      </p:to>
                                    </p:set>
                                    <p:animEffect transition="in" filter="fade">
                                      <p:cBhvr>
                                        <p:cTn id="45" dur="2000"/>
                                        <p:tgtEl>
                                          <p:spTgt spid="90115">
                                            <p:txEl>
                                              <p:pRg st="4" end="4"/>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90115">
                                            <p:txEl>
                                              <p:pRg st="5" end="5"/>
                                            </p:txEl>
                                          </p:spTgt>
                                        </p:tgtEl>
                                        <p:attrNameLst>
                                          <p:attrName>style.visibility</p:attrName>
                                        </p:attrNameLst>
                                      </p:cBhvr>
                                      <p:to>
                                        <p:strVal val="visible"/>
                                      </p:to>
                                    </p:set>
                                    <p:animEffect transition="in" filter="fade">
                                      <p:cBhvr>
                                        <p:cTn id="48" dur="2000"/>
                                        <p:tgtEl>
                                          <p:spTgt spid="90115">
                                            <p:txEl>
                                              <p:pRg st="5" end="5"/>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90115">
                                            <p:txEl>
                                              <p:pRg st="6" end="6"/>
                                            </p:txEl>
                                          </p:spTgt>
                                        </p:tgtEl>
                                        <p:attrNameLst>
                                          <p:attrName>style.visibility</p:attrName>
                                        </p:attrNameLst>
                                      </p:cBhvr>
                                      <p:to>
                                        <p:strVal val="visible"/>
                                      </p:to>
                                    </p:set>
                                    <p:animEffect transition="in" filter="fade">
                                      <p:cBhvr>
                                        <p:cTn id="51" dur="2000"/>
                                        <p:tgtEl>
                                          <p:spTgt spid="901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901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762000"/>
          </a:xfrm>
        </p:spPr>
        <p:txBody>
          <a:bodyPr/>
          <a:lstStyle/>
          <a:p>
            <a:r>
              <a:rPr lang="en-US" dirty="0" smtClean="0"/>
              <a:t>Differences</a:t>
            </a:r>
          </a:p>
        </p:txBody>
      </p:sp>
      <p:sp>
        <p:nvSpPr>
          <p:cNvPr id="9219" name="Rectangle 3"/>
          <p:cNvSpPr>
            <a:spLocks noGrp="1" noChangeArrowheads="1"/>
          </p:cNvSpPr>
          <p:nvPr>
            <p:ph idx="1"/>
          </p:nvPr>
        </p:nvSpPr>
        <p:spPr/>
        <p:txBody>
          <a:bodyPr/>
          <a:lstStyle/>
          <a:p>
            <a:r>
              <a:rPr lang="en-US" b="1" dirty="0" smtClean="0">
                <a:solidFill>
                  <a:srgbClr val="00B0F0"/>
                </a:solidFill>
              </a:rPr>
              <a:t>Classroom: </a:t>
            </a:r>
            <a:r>
              <a:rPr lang="en-US" dirty="0" smtClean="0"/>
              <a:t>serves the student (Am I able to be successful?)</a:t>
            </a:r>
          </a:p>
          <a:p>
            <a:r>
              <a:rPr lang="en-US" b="1" dirty="0" smtClean="0">
                <a:solidFill>
                  <a:srgbClr val="00B0F0"/>
                </a:solidFill>
              </a:rPr>
              <a:t>Program</a:t>
            </a:r>
            <a:r>
              <a:rPr lang="en-US" dirty="0" smtClean="0">
                <a:solidFill>
                  <a:srgbClr val="00B0F0"/>
                </a:solidFill>
              </a:rPr>
              <a:t>: </a:t>
            </a:r>
            <a:r>
              <a:rPr lang="en-US" dirty="0" smtClean="0"/>
              <a:t>faculty examines professional effectiveness of instructional interventions to master pre-determined standards</a:t>
            </a:r>
          </a:p>
          <a:p>
            <a:r>
              <a:rPr lang="en-US" b="1" dirty="0" smtClean="0">
                <a:solidFill>
                  <a:srgbClr val="00B0F0"/>
                </a:solidFill>
              </a:rPr>
              <a:t>Institutional</a:t>
            </a:r>
            <a:r>
              <a:rPr lang="en-US" dirty="0" smtClean="0">
                <a:solidFill>
                  <a:srgbClr val="00B0F0"/>
                </a:solidFill>
              </a:rPr>
              <a:t>:  </a:t>
            </a:r>
            <a:r>
              <a:rPr lang="en-US" dirty="0" smtClean="0"/>
              <a:t>matters of leadership effectiveness, instructional policy, resource allocation</a:t>
            </a:r>
          </a:p>
        </p:txBody>
      </p:sp>
      <p:sp>
        <p:nvSpPr>
          <p:cNvPr id="45060" name="Text Box 4"/>
          <p:cNvSpPr txBox="1">
            <a:spLocks noChangeArrowheads="1"/>
          </p:cNvSpPr>
          <p:nvPr/>
        </p:nvSpPr>
        <p:spPr bwMode="auto">
          <a:xfrm>
            <a:off x="-5918" y="6304579"/>
            <a:ext cx="9315371" cy="369332"/>
          </a:xfrm>
          <a:prstGeom prst="rect">
            <a:avLst/>
          </a:prstGeom>
          <a:noFill/>
          <a:ln w="9525">
            <a:noFill/>
            <a:miter lim="800000"/>
            <a:headEnd/>
            <a:tailEnd/>
          </a:ln>
          <a:effectLst/>
        </p:spPr>
        <p:txBody>
          <a:bodyPr wrap="none">
            <a:spAutoFit/>
          </a:bodyPr>
          <a:lstStyle/>
          <a:p>
            <a:pPr>
              <a:defRPr/>
            </a:pPr>
            <a:r>
              <a:rPr lang="en-US" sz="1000" dirty="0"/>
              <a:t>Stiggins, R. (April 2008). </a:t>
            </a:r>
            <a:r>
              <a:rPr lang="en-US" sz="1000" i="1" dirty="0"/>
              <a:t>Assessment manifesto:  A call for the development of </a:t>
            </a:r>
            <a:r>
              <a:rPr lang="en-US" sz="1000" i="1" dirty="0" smtClean="0"/>
              <a:t>balanced </a:t>
            </a:r>
            <a:r>
              <a:rPr lang="en-US" sz="1000" i="1" dirty="0"/>
              <a:t>assessment systems</a:t>
            </a:r>
            <a:r>
              <a:rPr lang="en-US" sz="1000" dirty="0"/>
              <a:t>.  ETS Assessment Training Institute. Portland: </a:t>
            </a:r>
            <a:r>
              <a:rPr lang="en-US" sz="1000" dirty="0" smtClean="0"/>
              <a:t>OR</a:t>
            </a:r>
            <a:r>
              <a:rPr lang="en-US" dirty="0">
                <a:effectLst>
                  <a:outerShdw blurRad="38100" dist="38100" dir="2700000" algn="tl">
                    <a:srgbClr val="000000"/>
                  </a:outerShdw>
                </a:effectLst>
              </a:rPr>
              <a:t>.</a:t>
            </a:r>
          </a:p>
        </p:txBody>
      </p:sp>
    </p:spTree>
    <p:extLst>
      <p:ext uri="{BB962C8B-B14F-4D97-AF65-F5344CB8AC3E}">
        <p14:creationId xmlns:p14="http://schemas.microsoft.com/office/powerpoint/2010/main" val="25023646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304800"/>
            <a:ext cx="8229600" cy="914400"/>
          </a:xfrm>
        </p:spPr>
        <p:txBody>
          <a:bodyPr>
            <a:normAutofit fontScale="90000"/>
          </a:bodyPr>
          <a:lstStyle/>
          <a:p>
            <a:pPr>
              <a:defRPr/>
            </a:pPr>
            <a:r>
              <a:rPr lang="en-US" sz="3600" dirty="0" smtClean="0"/>
              <a:t>Assessment Purpose:  Institutional </a:t>
            </a:r>
          </a:p>
        </p:txBody>
      </p:sp>
      <p:sp>
        <p:nvSpPr>
          <p:cNvPr id="12291" name="Rectangle 3"/>
          <p:cNvSpPr>
            <a:spLocks noGrp="1" noChangeArrowheads="1"/>
          </p:cNvSpPr>
          <p:nvPr>
            <p:ph idx="1"/>
          </p:nvPr>
        </p:nvSpPr>
        <p:spPr/>
        <p:txBody>
          <a:bodyPr/>
          <a:lstStyle/>
          <a:p>
            <a:r>
              <a:rPr lang="en-US" dirty="0" smtClean="0"/>
              <a:t>Answers the question</a:t>
            </a:r>
          </a:p>
          <a:p>
            <a:pPr lvl="1"/>
            <a:r>
              <a:rPr lang="en-US" dirty="0" smtClean="0"/>
              <a:t>Are our schools as effective as they need to be?</a:t>
            </a:r>
          </a:p>
          <a:p>
            <a:r>
              <a:rPr lang="en-US" dirty="0" smtClean="0"/>
              <a:t>Serves </a:t>
            </a:r>
            <a:r>
              <a:rPr lang="en-US" dirty="0" smtClean="0">
                <a:solidFill>
                  <a:srgbClr val="00B0F0"/>
                </a:solidFill>
              </a:rPr>
              <a:t>summative</a:t>
            </a:r>
            <a:r>
              <a:rPr lang="en-US" dirty="0" smtClean="0"/>
              <a:t>, </a:t>
            </a:r>
            <a:r>
              <a:rPr lang="en-US" dirty="0" smtClean="0">
                <a:solidFill>
                  <a:srgbClr val="00B0F0"/>
                </a:solidFill>
              </a:rPr>
              <a:t>accountability</a:t>
            </a:r>
            <a:r>
              <a:rPr lang="en-US" dirty="0" smtClean="0"/>
              <a:t> purposes</a:t>
            </a:r>
          </a:p>
          <a:p>
            <a:r>
              <a:rPr lang="en-US" dirty="0" smtClean="0"/>
              <a:t>Examples:  FCAT 2.0, EOC, Unit Test</a:t>
            </a:r>
          </a:p>
        </p:txBody>
      </p:sp>
      <p:sp>
        <p:nvSpPr>
          <p:cNvPr id="43012" name="Text Box 4"/>
          <p:cNvSpPr txBox="1">
            <a:spLocks noChangeArrowheads="1"/>
          </p:cNvSpPr>
          <p:nvPr/>
        </p:nvSpPr>
        <p:spPr bwMode="auto">
          <a:xfrm>
            <a:off x="0" y="6430370"/>
            <a:ext cx="8340745" cy="246221"/>
          </a:xfrm>
          <a:prstGeom prst="rect">
            <a:avLst/>
          </a:prstGeom>
          <a:noFill/>
          <a:ln w="9525">
            <a:noFill/>
            <a:miter lim="800000"/>
            <a:headEnd/>
            <a:tailEnd/>
          </a:ln>
          <a:effectLst/>
        </p:spPr>
        <p:txBody>
          <a:bodyPr wrap="none">
            <a:spAutoFit/>
          </a:bodyPr>
          <a:lstStyle/>
          <a:p>
            <a:pPr>
              <a:defRPr/>
            </a:pPr>
            <a:r>
              <a:rPr lang="en-US" sz="1000" dirty="0"/>
              <a:t>Stiggins, R. (April 2008). </a:t>
            </a:r>
            <a:r>
              <a:rPr lang="en-US" sz="1000" i="1" dirty="0"/>
              <a:t>Assessment manifesto:  A call for the development of </a:t>
            </a:r>
            <a:r>
              <a:rPr lang="en-US" sz="1000" i="1" dirty="0" smtClean="0"/>
              <a:t>balanced </a:t>
            </a:r>
            <a:r>
              <a:rPr lang="en-US" sz="1000" i="1" dirty="0"/>
              <a:t>assessment systems</a:t>
            </a:r>
            <a:r>
              <a:rPr lang="en-US" sz="1000" dirty="0"/>
              <a:t>.  ETS </a:t>
            </a:r>
            <a:r>
              <a:rPr lang="en-US" sz="1000" dirty="0" smtClean="0"/>
              <a:t>Assessment Training </a:t>
            </a:r>
            <a:r>
              <a:rPr lang="en-US" sz="1000" dirty="0"/>
              <a:t>Institute. Portland:  OR.</a:t>
            </a:r>
          </a:p>
        </p:txBody>
      </p:sp>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3581400"/>
            <a:ext cx="51054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70897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81000"/>
            <a:ext cx="8229600" cy="838200"/>
          </a:xfrm>
        </p:spPr>
        <p:txBody>
          <a:bodyPr>
            <a:normAutofit fontScale="90000"/>
          </a:bodyPr>
          <a:lstStyle/>
          <a:p>
            <a:pPr>
              <a:defRPr/>
            </a:pPr>
            <a:r>
              <a:rPr lang="en-US" dirty="0" smtClean="0"/>
              <a:t>Assessment Purpose: School or Program</a:t>
            </a:r>
            <a:endParaRPr lang="en-US" dirty="0" smtClean="0">
              <a:solidFill>
                <a:schemeClr val="bg1"/>
              </a:solidFill>
            </a:endParaRPr>
          </a:p>
        </p:txBody>
      </p:sp>
      <p:sp>
        <p:nvSpPr>
          <p:cNvPr id="13315" name="Rectangle 3"/>
          <p:cNvSpPr>
            <a:spLocks noGrp="1" noChangeArrowheads="1"/>
          </p:cNvSpPr>
          <p:nvPr>
            <p:ph idx="1"/>
          </p:nvPr>
        </p:nvSpPr>
        <p:spPr>
          <a:xfrm>
            <a:off x="457200" y="1219200"/>
            <a:ext cx="8229600" cy="4906963"/>
          </a:xfrm>
        </p:spPr>
        <p:txBody>
          <a:bodyPr/>
          <a:lstStyle/>
          <a:p>
            <a:r>
              <a:rPr lang="en-US" sz="2800" dirty="0" smtClean="0"/>
              <a:t>Answers the questions</a:t>
            </a:r>
          </a:p>
          <a:p>
            <a:pPr lvl="1"/>
            <a:r>
              <a:rPr lang="en-US" sz="2400" dirty="0" smtClean="0"/>
              <a:t>Which standards are our students mastering or not mastering?</a:t>
            </a:r>
          </a:p>
          <a:p>
            <a:pPr lvl="1"/>
            <a:r>
              <a:rPr lang="en-US" sz="2400" dirty="0" smtClean="0"/>
              <a:t>How might our programs be improved to promote greater student success?</a:t>
            </a:r>
          </a:p>
          <a:p>
            <a:r>
              <a:rPr lang="en-US" sz="2800" dirty="0" smtClean="0"/>
              <a:t>Identify aspects of instructional </a:t>
            </a:r>
            <a:r>
              <a:rPr lang="en-US" sz="2800" dirty="0" smtClean="0">
                <a:solidFill>
                  <a:srgbClr val="00B0F0"/>
                </a:solidFill>
              </a:rPr>
              <a:t>program</a:t>
            </a:r>
            <a:r>
              <a:rPr lang="en-US" sz="2800" dirty="0" smtClean="0"/>
              <a:t> working or in need of improvement</a:t>
            </a:r>
          </a:p>
          <a:p>
            <a:r>
              <a:rPr lang="en-US" sz="2800" dirty="0" smtClean="0"/>
              <a:t>Interim, </a:t>
            </a:r>
            <a:r>
              <a:rPr lang="en-US" sz="2800" dirty="0" smtClean="0">
                <a:solidFill>
                  <a:srgbClr val="00B0F0"/>
                </a:solidFill>
              </a:rPr>
              <a:t>benchmark</a:t>
            </a:r>
            <a:r>
              <a:rPr lang="en-US" sz="2800" dirty="0" smtClean="0"/>
              <a:t>, short-cycle, common assessments every few weeks </a:t>
            </a:r>
          </a:p>
          <a:p>
            <a:r>
              <a:rPr lang="en-US" sz="2800" dirty="0" smtClean="0"/>
              <a:t>Focus: achievement </a:t>
            </a:r>
            <a:r>
              <a:rPr lang="en-US" sz="2800" dirty="0" smtClean="0">
                <a:solidFill>
                  <a:srgbClr val="00B0F0"/>
                </a:solidFill>
              </a:rPr>
              <a:t>standard</a:t>
            </a:r>
          </a:p>
        </p:txBody>
      </p:sp>
      <p:sp>
        <p:nvSpPr>
          <p:cNvPr id="44036" name="Text Box 4"/>
          <p:cNvSpPr txBox="1">
            <a:spLocks noChangeArrowheads="1"/>
          </p:cNvSpPr>
          <p:nvPr/>
        </p:nvSpPr>
        <p:spPr bwMode="auto">
          <a:xfrm>
            <a:off x="230188" y="6515259"/>
            <a:ext cx="8566150" cy="246221"/>
          </a:xfrm>
          <a:prstGeom prst="rect">
            <a:avLst/>
          </a:prstGeom>
          <a:noFill/>
          <a:ln w="9525">
            <a:noFill/>
            <a:miter lim="800000"/>
            <a:headEnd/>
            <a:tailEnd/>
          </a:ln>
          <a:effectLst/>
        </p:spPr>
        <p:txBody>
          <a:bodyPr>
            <a:spAutoFit/>
          </a:bodyPr>
          <a:lstStyle/>
          <a:p>
            <a:pPr>
              <a:defRPr/>
            </a:pPr>
            <a:r>
              <a:rPr lang="en-US" sz="1000" dirty="0"/>
              <a:t>Stiggins, R. (April 2008). </a:t>
            </a:r>
            <a:r>
              <a:rPr lang="en-US" sz="1000" i="1" dirty="0"/>
              <a:t>Assessment manifesto:  A call for the development of </a:t>
            </a:r>
            <a:r>
              <a:rPr lang="en-US" sz="1000" i="1" dirty="0" smtClean="0"/>
              <a:t>balanced </a:t>
            </a:r>
            <a:r>
              <a:rPr lang="en-US" sz="1000" i="1" dirty="0"/>
              <a:t>assessment systems</a:t>
            </a:r>
            <a:r>
              <a:rPr lang="en-US" sz="1000" dirty="0"/>
              <a:t>.  ETS Assessment Training Institute. Portland:  OR.</a:t>
            </a: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4963519"/>
            <a:ext cx="2304098" cy="1551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86812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28600"/>
            <a:ext cx="8229600" cy="990600"/>
          </a:xfrm>
        </p:spPr>
        <p:txBody>
          <a:bodyPr>
            <a:normAutofit fontScale="90000"/>
          </a:bodyPr>
          <a:lstStyle/>
          <a:p>
            <a:pPr>
              <a:defRPr/>
            </a:pPr>
            <a:r>
              <a:rPr lang="en-US" sz="4000" dirty="0" smtClean="0"/>
              <a:t>Assessment Purpose:  Classroom </a:t>
            </a:r>
          </a:p>
        </p:txBody>
      </p:sp>
      <p:sp>
        <p:nvSpPr>
          <p:cNvPr id="14339" name="Rectangle 3"/>
          <p:cNvSpPr>
            <a:spLocks noGrp="1" noChangeArrowheads="1"/>
          </p:cNvSpPr>
          <p:nvPr>
            <p:ph idx="1"/>
          </p:nvPr>
        </p:nvSpPr>
        <p:spPr/>
        <p:txBody>
          <a:bodyPr/>
          <a:lstStyle/>
          <a:p>
            <a:r>
              <a:rPr lang="en-US" dirty="0" smtClean="0"/>
              <a:t>Answers the questions</a:t>
            </a:r>
          </a:p>
          <a:p>
            <a:pPr lvl="1"/>
            <a:r>
              <a:rPr lang="en-US" dirty="0" smtClean="0"/>
              <a:t>What comes next in the learning?</a:t>
            </a:r>
          </a:p>
          <a:p>
            <a:pPr lvl="1"/>
            <a:r>
              <a:rPr lang="en-US" dirty="0" smtClean="0"/>
              <a:t>How is each student doing on his or her journey up the scaffolding leading to each standard?</a:t>
            </a:r>
          </a:p>
          <a:p>
            <a:r>
              <a:rPr lang="en-US" dirty="0" smtClean="0"/>
              <a:t>Must provide information </a:t>
            </a:r>
            <a:r>
              <a:rPr lang="en-US" dirty="0" smtClean="0">
                <a:solidFill>
                  <a:srgbClr val="00B0F0"/>
                </a:solidFill>
              </a:rPr>
              <a:t>continuously</a:t>
            </a:r>
          </a:p>
          <a:p>
            <a:r>
              <a:rPr lang="en-US" dirty="0" smtClean="0"/>
              <a:t>Focus: Each </a:t>
            </a:r>
            <a:r>
              <a:rPr lang="en-US" dirty="0" smtClean="0">
                <a:solidFill>
                  <a:srgbClr val="00B0F0"/>
                </a:solidFill>
              </a:rPr>
              <a:t>individual student</a:t>
            </a:r>
          </a:p>
        </p:txBody>
      </p:sp>
      <p:sp>
        <p:nvSpPr>
          <p:cNvPr id="40964" name="Text Box 4"/>
          <p:cNvSpPr txBox="1">
            <a:spLocks noChangeArrowheads="1"/>
          </p:cNvSpPr>
          <p:nvPr/>
        </p:nvSpPr>
        <p:spPr bwMode="auto">
          <a:xfrm>
            <a:off x="152400" y="6477000"/>
            <a:ext cx="8369599" cy="246221"/>
          </a:xfrm>
          <a:prstGeom prst="rect">
            <a:avLst/>
          </a:prstGeom>
          <a:noFill/>
          <a:ln w="9525">
            <a:noFill/>
            <a:miter lim="800000"/>
            <a:headEnd/>
            <a:tailEnd/>
          </a:ln>
          <a:effectLst/>
        </p:spPr>
        <p:txBody>
          <a:bodyPr wrap="none">
            <a:spAutoFit/>
          </a:bodyPr>
          <a:lstStyle/>
          <a:p>
            <a:pPr>
              <a:defRPr/>
            </a:pPr>
            <a:r>
              <a:rPr lang="en-US" sz="1000" dirty="0"/>
              <a:t>Stiggins, R. (April 2008). </a:t>
            </a:r>
            <a:r>
              <a:rPr lang="en-US" sz="1000" i="1" dirty="0"/>
              <a:t>Assessment manifesto:  A call for the development of </a:t>
            </a:r>
            <a:r>
              <a:rPr lang="en-US" sz="1000" i="1" dirty="0" smtClean="0"/>
              <a:t>balanced </a:t>
            </a:r>
            <a:r>
              <a:rPr lang="en-US" sz="1000" i="1" dirty="0"/>
              <a:t>assessment systems</a:t>
            </a:r>
            <a:r>
              <a:rPr lang="en-US" sz="1000" dirty="0"/>
              <a:t>.  ETS Assessment Training Institute. Portland:  OR.</a:t>
            </a:r>
          </a:p>
        </p:txBody>
      </p:sp>
      <p:pic>
        <p:nvPicPr>
          <p:cNvPr id="7" name="Picture 2" descr="C:\Users\Dr. Peggy Jones\AppData\Local\Microsoft\Windows\Temporary Internet Files\Content.IE5\MIRPYUPE\MP90042275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196561"/>
            <a:ext cx="3281688" cy="3281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89783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1630</TotalTime>
  <Words>1549</Words>
  <Application>Microsoft Macintosh PowerPoint</Application>
  <PresentationFormat>On-screen Show (4:3)</PresentationFormat>
  <Paragraphs>153</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Essential</vt:lpstr>
      <vt:lpstr>Discovery Education (DE)</vt:lpstr>
      <vt:lpstr>PASCO’S INTEGRATED SYSTEM</vt:lpstr>
      <vt:lpstr>PowerPoint Presentation</vt:lpstr>
      <vt:lpstr>Purpose </vt:lpstr>
      <vt:lpstr>Assessment Audiences</vt:lpstr>
      <vt:lpstr>Differences</vt:lpstr>
      <vt:lpstr>Assessment Purpose:  Institutional </vt:lpstr>
      <vt:lpstr>Assessment Purpose: School or Program</vt:lpstr>
      <vt:lpstr>Assessment Purpose:  Classroom </vt:lpstr>
      <vt:lpstr>Think About IT…</vt:lpstr>
      <vt:lpstr>Expectations for DE</vt:lpstr>
      <vt:lpstr>How will we teach it?</vt:lpstr>
      <vt:lpstr>CCSS Mathematics</vt:lpstr>
      <vt:lpstr>Logistics</vt:lpstr>
      <vt:lpstr>Overview of Next Steps related to Training</vt:lpstr>
    </vt:vector>
  </TitlesOfParts>
  <Company>District School Board of Pasco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Peggy Jones</dc:creator>
  <cp:lastModifiedBy>Administrator</cp:lastModifiedBy>
  <cp:revision>110</cp:revision>
  <cp:lastPrinted>2013-09-19T14:15:00Z</cp:lastPrinted>
  <dcterms:created xsi:type="dcterms:W3CDTF">2012-11-30T18:47:58Z</dcterms:created>
  <dcterms:modified xsi:type="dcterms:W3CDTF">2013-09-26T19:15:20Z</dcterms:modified>
</cp:coreProperties>
</file>